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3" r:id="rId4"/>
    <p:sldId id="275" r:id="rId5"/>
    <p:sldId id="276" r:id="rId6"/>
    <p:sldId id="290" r:id="rId7"/>
    <p:sldId id="257" r:id="rId8"/>
    <p:sldId id="277" r:id="rId9"/>
    <p:sldId id="278" r:id="rId10"/>
    <p:sldId id="279" r:id="rId11"/>
    <p:sldId id="280" r:id="rId12"/>
    <p:sldId id="282" r:id="rId13"/>
    <p:sldId id="283" r:id="rId14"/>
    <p:sldId id="281" r:id="rId15"/>
    <p:sldId id="284" r:id="rId16"/>
    <p:sldId id="285" r:id="rId17"/>
    <p:sldId id="286" r:id="rId18"/>
    <p:sldId id="287" r:id="rId19"/>
    <p:sldId id="288" r:id="rId20"/>
    <p:sldId id="291" r:id="rId21"/>
    <p:sldId id="289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916416" cy="26642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Monotype Corsiva" pitchFamily="66" charset="0"/>
              </a:rPr>
              <a:t>Экспресс – диагностика </a:t>
            </a:r>
            <a:br>
              <a:rPr lang="ru-RU" sz="36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0000FF"/>
                </a:solidFill>
                <a:latin typeface="Monotype Corsiva" pitchFamily="66" charset="0"/>
              </a:rPr>
              <a:t>детей 2-3 лет </a:t>
            </a:r>
            <a:br>
              <a:rPr lang="ru-RU" sz="3600" b="1" dirty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0000FF"/>
                </a:solidFill>
                <a:latin typeface="Monotype Corsiva" pitchFamily="66" charset="0"/>
              </a:rPr>
              <a:t>в рамках поддержки семейного воспитания</a:t>
            </a:r>
            <a:endParaRPr lang="ru-RU" sz="4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09120"/>
            <a:ext cx="3960440" cy="147162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Ираида</a:t>
            </a:r>
            <a: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Александровна Власова, </a:t>
            </a:r>
          </a:p>
          <a:p>
            <a:pPr>
              <a:defRPr/>
            </a:pPr>
            <a: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- дефектолог</a:t>
            </a:r>
          </a:p>
          <a:p>
            <a:pPr>
              <a:defRPr/>
            </a:pP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МАДОУ д/с «Детство» - СП д/с №23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1205" y="349004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Monotype Corsiva" pitchFamily="66" charset="0"/>
              </a:rPr>
              <a:t>Муниципальное автономное </a:t>
            </a:r>
          </a:p>
          <a:p>
            <a:pPr algn="ctr"/>
            <a:r>
              <a:rPr lang="ru-RU" sz="2000" b="1" i="1" dirty="0">
                <a:latin typeface="Monotype Corsiva" pitchFamily="66" charset="0"/>
              </a:rPr>
              <a:t>дошкольное образовательное учреждение </a:t>
            </a:r>
          </a:p>
          <a:p>
            <a:pPr algn="ctr"/>
            <a:r>
              <a:rPr lang="ru-RU" sz="2000" b="1" i="1" dirty="0">
                <a:latin typeface="Monotype Corsiva" pitchFamily="66" charset="0"/>
              </a:rPr>
              <a:t>детский сад «Детство» комбинированного вида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4640BB-06FE-40AD-A172-43D85D9BE87A}"/>
              </a:ext>
            </a:extLst>
          </p:cNvPr>
          <p:cNvSpPr txBox="1"/>
          <p:nvPr/>
        </p:nvSpPr>
        <p:spPr>
          <a:xfrm>
            <a:off x="3779911" y="5862665"/>
            <a:ext cx="179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г. Нижний Тагил</a:t>
            </a:r>
          </a:p>
          <a:p>
            <a:pPr algn="ctr"/>
            <a:r>
              <a:rPr lang="ru-RU" b="1" dirty="0">
                <a:latin typeface="Monotype Corsiva" panose="03010101010201010101" pitchFamily="66" charset="0"/>
              </a:rPr>
              <a:t>2018 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814AA98-CCF2-4EB2-B4E5-27B583AD7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88716"/>
            <a:ext cx="1638497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39586"/>
          </a:xfrm>
        </p:spPr>
        <p:txBody>
          <a:bodyPr/>
          <a:lstStyle/>
          <a:p>
            <a:r>
              <a:rPr lang="ru-RU" b="1" dirty="0"/>
              <a:t>РАЗБЕРИ И СЛОЖИ ПИРАМИДКИ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3888432" cy="1656183"/>
          </a:xfrm>
        </p:spPr>
        <p:txBody>
          <a:bodyPr>
            <a:noAutofit/>
          </a:bodyPr>
          <a:lstStyle/>
          <a:p>
            <a:pPr marL="177800" indent="-177800"/>
            <a:r>
              <a:rPr lang="ru-RU" sz="2000" dirty="0"/>
              <a:t>выявление уровня развития практического ориентирования на величину, наличия соотносящих действий, ведущей руки, согласованности действий обеих рук, целенаправленности </a:t>
            </a:r>
            <a:r>
              <a:rPr lang="ru-RU" sz="2000" dirty="0" smtClean="0"/>
              <a:t>действий.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124744"/>
            <a:ext cx="4474840" cy="5400600"/>
          </a:xfrm>
        </p:spPr>
        <p:txBody>
          <a:bodyPr>
            <a:noAutofit/>
          </a:bodyPr>
          <a:lstStyle/>
          <a:p>
            <a:pPr marL="95250" indent="-95250"/>
            <a:r>
              <a:rPr lang="ru-RU" sz="1550" dirty="0"/>
              <a:t>1 балл — ребенок действует неадекватно (даже после обучения пытается надеть колечки на стержень, закрытый колпачком, разбрасывает колечки, зажимает их в руке и т. д.).</a:t>
            </a:r>
          </a:p>
          <a:p>
            <a:pPr marL="95250" indent="-95250"/>
            <a:r>
              <a:rPr lang="ru-RU" sz="1550" dirty="0"/>
              <a:t>2 балла — ребенок принимает задание; при сборке не учитывает размеры колечек; после обучения нанизывает все колечки, но их размер по-прежнему не учитывает; </a:t>
            </a:r>
            <a:r>
              <a:rPr lang="ru-RU" sz="1550" dirty="0" smtClean="0"/>
              <a:t>нет </a:t>
            </a:r>
            <a:r>
              <a:rPr lang="ru-RU" sz="1550" dirty="0"/>
              <a:t>согласованности действий обеих рук; к конечному результату своих действий безразличен. </a:t>
            </a:r>
          </a:p>
          <a:p>
            <a:pPr marL="95250" indent="-95250"/>
            <a:r>
              <a:rPr lang="ru-RU" sz="1550" dirty="0"/>
              <a:t>3 балла — ребенок сразу принимает задание, понимает его, но нанизывает колечки на стержень без учета их размера; после обучения задание выполняет безошибочно; </a:t>
            </a:r>
            <a:r>
              <a:rPr lang="ru-RU" sz="1550" dirty="0" smtClean="0"/>
              <a:t>согласованность </a:t>
            </a:r>
            <a:r>
              <a:rPr lang="ru-RU" sz="1550" dirty="0"/>
              <a:t>действий рук не выражена; адекватно оценивает результат.</a:t>
            </a:r>
          </a:p>
          <a:p>
            <a:pPr marL="95250" indent="-95250"/>
            <a:r>
              <a:rPr lang="ru-RU" sz="1550" dirty="0"/>
              <a:t>4 балла — ребенок сразу самостоятельно разбирает и собирает пирамидку с учетом размеров колечек; </a:t>
            </a:r>
            <a:r>
              <a:rPr lang="ru-RU" sz="1550" dirty="0" smtClean="0"/>
              <a:t>имеется </a:t>
            </a:r>
            <a:r>
              <a:rPr lang="ru-RU" sz="1550" dirty="0"/>
              <a:t>четкая согласованность действий обеих рук; заинтересован в конечном результате.  </a:t>
            </a:r>
          </a:p>
        </p:txBody>
      </p:sp>
      <p:pic>
        <p:nvPicPr>
          <p:cNvPr id="5122" name="Picture 2" descr="https://topsto-crimea.ru/images/thumbnails/1000/762/detailed/381/1500913599.4807.jpg"/>
          <p:cNvPicPr>
            <a:picLocks noChangeAspect="1" noChangeArrowheads="1"/>
          </p:cNvPicPr>
          <p:nvPr/>
        </p:nvPicPr>
        <p:blipFill>
          <a:blip r:embed="rId2" cstate="print"/>
          <a:srcRect l="31567" t="11836" r="30102" b="14189"/>
          <a:stretch>
            <a:fillRect/>
          </a:stretch>
        </p:blipFill>
        <p:spPr bwMode="auto">
          <a:xfrm>
            <a:off x="611560" y="3636553"/>
            <a:ext cx="1368152" cy="2011988"/>
          </a:xfrm>
          <a:prstGeom prst="rect">
            <a:avLst/>
          </a:prstGeom>
          <a:noFill/>
        </p:spPr>
      </p:pic>
      <p:pic>
        <p:nvPicPr>
          <p:cNvPr id="5124" name="Picture 4" descr="http://kupigrushku.ru/image/cache/data/Igrushki/ToysLab/71004/71004_1-800x600.jpeg"/>
          <p:cNvPicPr>
            <a:picLocks noChangeAspect="1" noChangeArrowheads="1"/>
          </p:cNvPicPr>
          <p:nvPr/>
        </p:nvPicPr>
        <p:blipFill>
          <a:blip r:embed="rId3" cstate="print"/>
          <a:srcRect l="23228" r="20638"/>
          <a:stretch>
            <a:fillRect/>
          </a:stretch>
        </p:blipFill>
        <p:spPr bwMode="auto">
          <a:xfrm>
            <a:off x="2267744" y="3933056"/>
            <a:ext cx="1818758" cy="2430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39586"/>
          </a:xfrm>
        </p:spPr>
        <p:txBody>
          <a:bodyPr/>
          <a:lstStyle/>
          <a:p>
            <a:r>
              <a:rPr lang="ru-RU" b="1" dirty="0"/>
              <a:t>НАЙДИ ПАРНЫЕ КАРТИНКИ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3816424" cy="20448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выявление уровня развития зрительного восприятия предметных картинок, понимание жестовой </a:t>
            </a:r>
            <a:r>
              <a:rPr lang="ru-RU" dirty="0" smtClean="0"/>
              <a:t>инструкции.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980728"/>
            <a:ext cx="4690864" cy="5256584"/>
          </a:xfrm>
        </p:spPr>
        <p:txBody>
          <a:bodyPr>
            <a:noAutofit/>
          </a:bodyPr>
          <a:lstStyle/>
          <a:p>
            <a:pPr marL="177800" indent="-177800"/>
            <a:r>
              <a:rPr lang="ru-RU" sz="1850" dirty="0"/>
              <a:t>1 балл — ребенок после обучения продолжает действовать неадекватно (переворачивает картинки, не фиксирует взгляд на картинке, пытается взять картинку у взрослого и т. д.). </a:t>
            </a:r>
          </a:p>
          <a:p>
            <a:pPr marL="177800" indent="-177800"/>
            <a:r>
              <a:rPr lang="ru-RU" sz="1850" dirty="0"/>
              <a:t>2 балла — ребенок понимает задание, но выполнить сразу не может; в процессе обучения сличает парные картинки; к оценке своей деятельности безразличен; самостоятельно задание не выполняет. </a:t>
            </a:r>
          </a:p>
          <a:p>
            <a:pPr marL="177800" indent="-177800"/>
            <a:r>
              <a:rPr lang="ru-RU" sz="1850" dirty="0"/>
              <a:t>3 балла — ребенок сразу понимает условия задания; допускает одну ошибку; после обучения действует уверенно; понимает, что конечный результат достигнут.</a:t>
            </a:r>
          </a:p>
          <a:p>
            <a:pPr marL="177800" indent="-177800"/>
            <a:r>
              <a:rPr lang="ru-RU" sz="1850" dirty="0"/>
              <a:t>4 балла — ребенок сразу понимает задание и уверенно сличает парные картинки; заинтересован в конечном результате. </a:t>
            </a:r>
          </a:p>
        </p:txBody>
      </p:sp>
      <p:pic>
        <p:nvPicPr>
          <p:cNvPr id="4097" name="Picture 1" descr="H:\9 гр\File001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r="2778" b="53067"/>
          <a:stretch>
            <a:fillRect/>
          </a:stretch>
        </p:blipFill>
        <p:spPr bwMode="auto">
          <a:xfrm>
            <a:off x="827584" y="3068960"/>
            <a:ext cx="2520280" cy="1674612"/>
          </a:xfrm>
          <a:prstGeom prst="rect">
            <a:avLst/>
          </a:prstGeom>
          <a:noFill/>
        </p:spPr>
      </p:pic>
      <p:pic>
        <p:nvPicPr>
          <p:cNvPr id="6" name="Picture 1" descr="H:\9 гр\File001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54489"/>
          <a:stretch>
            <a:fillRect/>
          </a:stretch>
        </p:blipFill>
        <p:spPr bwMode="auto">
          <a:xfrm>
            <a:off x="1475656" y="4778944"/>
            <a:ext cx="2736304" cy="1714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6757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ПОИГРАЙ С ЦВЕТНЫМИ КУБИКАМИ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268761"/>
            <a:ext cx="3888432" cy="1656183"/>
          </a:xfrm>
        </p:spPr>
        <p:txBody>
          <a:bodyPr>
            <a:noAutofit/>
          </a:bodyPr>
          <a:lstStyle/>
          <a:p>
            <a:r>
              <a:rPr lang="ru-RU" dirty="0"/>
              <a:t>выявление умений ребенка выделять цвет как признак, различать и называть </a:t>
            </a:r>
            <a:r>
              <a:rPr lang="ru-RU" dirty="0" smtClean="0"/>
              <a:t>цвета.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196752"/>
            <a:ext cx="4474840" cy="4929411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ru-RU" dirty="0"/>
              <a:t>1 балл — ребенок не различает цвета даже после обучения. </a:t>
            </a:r>
          </a:p>
          <a:p>
            <a:pPr marL="0" indent="0"/>
            <a:r>
              <a:rPr lang="ru-RU" dirty="0"/>
              <a:t>2 балла — ребенок сличает два цвета, но не выделяет цвет по слову даже после обучения; безразличен к конечному результату. </a:t>
            </a:r>
          </a:p>
          <a:p>
            <a:pPr marL="0" indent="0"/>
            <a:r>
              <a:rPr lang="ru-RU" dirty="0"/>
              <a:t>3 балла — ребенок сличает и выделяет цвет по слову; проявляет интерес к результату. </a:t>
            </a:r>
          </a:p>
          <a:p>
            <a:pPr marL="0" indent="0"/>
            <a:r>
              <a:rPr lang="ru-RU" dirty="0"/>
              <a:t>4 балла — ребенок сличает цвета; выделяет их по виду; называет основные цвета; заинтересован в конечном результате.</a:t>
            </a:r>
          </a:p>
          <a:p>
            <a:endParaRPr lang="ru-RU" dirty="0"/>
          </a:p>
        </p:txBody>
      </p:sp>
      <p:pic>
        <p:nvPicPr>
          <p:cNvPr id="26626" name="Picture 2" descr="https://polesie-igrushki.ru/upload/iblock/2d7/2d7caa2d34e3faec3da691a910729d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577446" cy="2548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39586"/>
          </a:xfrm>
        </p:spPr>
        <p:txBody>
          <a:bodyPr/>
          <a:lstStyle/>
          <a:p>
            <a:r>
              <a:rPr lang="ru-RU" b="1" dirty="0"/>
              <a:t>СЛОЖИ РАЗРЕЗНЫЕ КАРТИНКИ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038600" cy="1584176"/>
          </a:xfrm>
        </p:spPr>
        <p:txBody>
          <a:bodyPr>
            <a:noAutofit/>
          </a:bodyPr>
          <a:lstStyle/>
          <a:p>
            <a:r>
              <a:rPr lang="ru-RU" sz="2400" dirty="0"/>
              <a:t>выявление уровня развития целостного восприятия предметной </a:t>
            </a:r>
            <a:r>
              <a:rPr lang="ru-RU" sz="2400" dirty="0" smtClean="0"/>
              <a:t>картинки.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5001419"/>
          </a:xfrm>
        </p:spPr>
        <p:txBody>
          <a:bodyPr>
            <a:normAutofit fontScale="62500" lnSpcReduction="20000"/>
          </a:bodyPr>
          <a:lstStyle/>
          <a:p>
            <a:pPr marL="177800" indent="-177800"/>
            <a:r>
              <a:rPr lang="ru-RU" dirty="0"/>
              <a:t>1 балл — ребенок после обучения действует неадекватно (не пытается соотнести части разрезной картинки друг с другом). </a:t>
            </a:r>
          </a:p>
          <a:p>
            <a:pPr marL="177800" indent="-177800"/>
            <a:r>
              <a:rPr lang="ru-RU" dirty="0"/>
              <a:t>2 балла — ребенок складывает разрезную картинку при помощи взрослого; к конечному результату безразличен; самостоятельно сложить картинку не может.</a:t>
            </a:r>
          </a:p>
          <a:p>
            <a:pPr marL="177800" indent="-177800"/>
            <a:r>
              <a:rPr lang="ru-RU" dirty="0"/>
              <a:t>3 балла — ребенок сразу понимает задание, но складывает картинку при помощи взрослого; после обучения складывает картинку самостоятельно; понимает, что конечный результат положительный. </a:t>
            </a:r>
          </a:p>
          <a:p>
            <a:pPr marL="177800" indent="-177800"/>
            <a:r>
              <a:rPr lang="ru-RU" dirty="0"/>
              <a:t>4 балла — ребенок понимает задание; самостоятельно складывает разрезную картинку; заинтересован в конечном результате.  </a:t>
            </a:r>
          </a:p>
        </p:txBody>
      </p:sp>
      <p:pic>
        <p:nvPicPr>
          <p:cNvPr id="25601" name="Picture 1" descr="H:\9 гр\File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2671094" cy="367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6757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ПОСТРОЙ ИЗ ПАЛОЧЕК </a:t>
            </a:r>
            <a:br>
              <a:rPr lang="ru-RU" b="1" dirty="0"/>
            </a:br>
            <a:r>
              <a:rPr lang="ru-RU" b="1" dirty="0"/>
              <a:t>(молоточек или домик)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1944216"/>
          </a:xfrm>
        </p:spPr>
        <p:txBody>
          <a:bodyPr>
            <a:normAutofit/>
          </a:bodyPr>
          <a:lstStyle/>
          <a:p>
            <a:pPr marL="177800" indent="-177800"/>
            <a:r>
              <a:rPr lang="ru-RU" dirty="0"/>
              <a:t>выявление у ребенка умения действовать по подражанию, показу.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412776"/>
            <a:ext cx="4330824" cy="4968552"/>
          </a:xfrm>
        </p:spPr>
        <p:txBody>
          <a:bodyPr>
            <a:noAutofit/>
          </a:bodyPr>
          <a:lstStyle/>
          <a:p>
            <a:pPr marL="177800" indent="-177800"/>
            <a:r>
              <a:rPr lang="ru-RU" sz="1850" dirty="0"/>
              <a:t>1 балл — ребенок после обучения продолжает действовать неадекватно (бросает палочки, кладет их рядом, машет ими); безразличен к результату. </a:t>
            </a:r>
          </a:p>
          <a:p>
            <a:pPr marL="177800" indent="-177800"/>
            <a:r>
              <a:rPr lang="ru-RU" sz="1850" dirty="0"/>
              <a:t>2 балла — ребенок после обучения пытается строить фигуру, но соответствие образцу не достигается; к конечному результату безразличен. </a:t>
            </a:r>
          </a:p>
          <a:p>
            <a:pPr marL="177800" indent="-177800"/>
            <a:r>
              <a:rPr lang="ru-RU" sz="1850" dirty="0"/>
              <a:t>3 балла — ребенок правильно понимает задание, но строит молоточек только после подражания действиям взрослого; заинтересован в конечном результате. </a:t>
            </a:r>
          </a:p>
          <a:p>
            <a:pPr marL="177800" indent="-177800"/>
            <a:r>
              <a:rPr lang="ru-RU" sz="1850" dirty="0"/>
              <a:t>4 балла — ребенок правильно выполняет предложенное задание по образцу; заинтересован в конечном результате.</a:t>
            </a:r>
          </a:p>
        </p:txBody>
      </p:sp>
      <p:pic>
        <p:nvPicPr>
          <p:cNvPr id="3074" name="Picture 2" descr="H:\9 гр\File00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83568" y="3789040"/>
            <a:ext cx="371590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ДОСТАНЬ ТЕЛЕЖКУ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3898776" cy="2232248"/>
          </a:xfrm>
        </p:spPr>
        <p:txBody>
          <a:bodyPr>
            <a:noAutofit/>
          </a:bodyPr>
          <a:lstStyle/>
          <a:p>
            <a:pPr marL="177800" indent="-177800"/>
            <a:r>
              <a:rPr lang="ru-RU" sz="2400" dirty="0"/>
              <a:t>выявление уровня развития  наглядно-действенного  мышления, умение использовать вспомогательное средство (тесемку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268760"/>
            <a:ext cx="4474840" cy="511256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 балл — ребенок не понимает задание; не стремится достичь цели. </a:t>
            </a:r>
          </a:p>
          <a:p>
            <a:r>
              <a:rPr lang="ru-RU" dirty="0"/>
              <a:t>2 балла — ребенок пытается достать рукой цель; после нескольких неудачных попыток отказывается от выполнения задания. </a:t>
            </a:r>
          </a:p>
          <a:p>
            <a:r>
              <a:rPr lang="ru-RU" dirty="0"/>
              <a:t>3 балла — ребенок пытается достать тележку за один конец тесемки; после двух-трех попыток достигает результата; понимает конечный результат своих действий. </a:t>
            </a:r>
          </a:p>
          <a:p>
            <a:r>
              <a:rPr lang="ru-RU" dirty="0"/>
              <a:t>4 балла — ребенок сразу находит правильное решение и выполняет задание; заинтересован в конечном результате.</a:t>
            </a:r>
          </a:p>
        </p:txBody>
      </p:sp>
      <p:pic>
        <p:nvPicPr>
          <p:cNvPr id="27650" name="Picture 2" descr="H:\9 гр\File001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913"/>
          <a:stretch>
            <a:fillRect/>
          </a:stretch>
        </p:blipFill>
        <p:spPr bwMode="auto">
          <a:xfrm>
            <a:off x="467544" y="3789040"/>
            <a:ext cx="3816424" cy="2320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НАРИСУЙ (дорожку или домик)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038600" cy="2476872"/>
          </a:xfrm>
        </p:spPr>
        <p:txBody>
          <a:bodyPr>
            <a:noAutofit/>
          </a:bodyPr>
          <a:lstStyle/>
          <a:p>
            <a:pPr marL="177800" indent="-177800"/>
            <a:r>
              <a:rPr lang="ru-RU" sz="2000" dirty="0"/>
              <a:t>выявление понимания речевой инструкции, уровня развития предпосылок к предметному рисунку, а также на определение ведущей руки, согласованности действий рук, отношения к </a:t>
            </a:r>
            <a:r>
              <a:rPr lang="ru-RU" sz="2000" dirty="0" smtClean="0"/>
              <a:t>результату.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402832" cy="5256584"/>
          </a:xfrm>
        </p:spPr>
        <p:txBody>
          <a:bodyPr>
            <a:normAutofit fontScale="25000" lnSpcReduction="20000"/>
          </a:bodyPr>
          <a:lstStyle/>
          <a:p>
            <a:pPr marL="95250" indent="-95250"/>
            <a:r>
              <a:rPr lang="ru-RU" sz="7200" dirty="0"/>
              <a:t>1 балл — ребенок не использует карандаш для черкания по бумаге; ведет себя неадекватно заданию; речевую инструкцию не выполняет.</a:t>
            </a:r>
          </a:p>
          <a:p>
            <a:pPr marL="95250" indent="-95250"/>
            <a:r>
              <a:rPr lang="ru-RU" sz="7200" dirty="0"/>
              <a:t>2 балла — ребенок стремится что-то изобразить (черкание);   к   конечному   изображению   безразличен;  не определена ведущая рука; нет согласованности действие обеих рук. </a:t>
            </a:r>
          </a:p>
          <a:p>
            <a:pPr marL="95250" indent="-95250"/>
            <a:r>
              <a:rPr lang="ru-RU" sz="7200" dirty="0"/>
              <a:t>3 балла — ребенок понимает инструкцию; пытается нарисовать дорожку, изображая ее многократными прерывистыми линиями без определенного направления; </a:t>
            </a:r>
            <a:r>
              <a:rPr lang="ru-RU" sz="7200" dirty="0" smtClean="0"/>
              <a:t>понимает </a:t>
            </a:r>
            <a:r>
              <a:rPr lang="ru-RU" sz="7200" dirty="0"/>
              <a:t>конечный результат своих действий; определена ведущая рука, но нет согласованности действий обеих рук.</a:t>
            </a:r>
          </a:p>
          <a:p>
            <a:pPr marL="95250" indent="-95250"/>
            <a:r>
              <a:rPr lang="ru-RU" sz="7200" dirty="0"/>
              <a:t> 4 балла — ребенок выполняет задание соответствен: но речевой инструкции; заинтересован в конечном </a:t>
            </a:r>
            <a:r>
              <a:rPr lang="ru-RU" sz="7200" dirty="0" smtClean="0"/>
              <a:t>результате; </a:t>
            </a:r>
            <a:r>
              <a:rPr lang="ru-RU" sz="7200" dirty="0"/>
              <a:t>четко определена ведущая рука, наблюдается согласованность действий обеих рук. </a:t>
            </a:r>
          </a:p>
          <a:p>
            <a:endParaRPr lang="ru-RU" dirty="0"/>
          </a:p>
        </p:txBody>
      </p:sp>
      <p:pic>
        <p:nvPicPr>
          <p:cNvPr id="29698" name="Picture 2" descr="http://www.maximonline.ru/images/th/100/18/47011-Yzc5NDIyYTlm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13548"/>
            <a:ext cx="3888432" cy="259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РЕЗУЛЬТАТЫ ПСИХОЛОГО-ПЕДАГОГИЧЕСКОГО ОБСЛЕДОВАНИЯ ДЕТЕЙ РАННЕГО ВОЗРАСТА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Первую группу</a:t>
            </a:r>
            <a:r>
              <a:rPr lang="ru-RU" dirty="0"/>
              <a:t> (10—12 баллов) составляют дети, которые в своих действиях не руководствуются инструкцией, не понимают цель задания, а поэтому не стремятся его выполнить. Они не готовы к сотрудничеству со </a:t>
            </a:r>
            <a:r>
              <a:rPr lang="ru-RU" dirty="0" smtClean="0"/>
              <a:t>взрослым (не </a:t>
            </a:r>
            <a:r>
              <a:rPr lang="ru-RU" dirty="0"/>
              <a:t>понимают цели задания, действуют </a:t>
            </a:r>
            <a:r>
              <a:rPr lang="ru-RU" dirty="0" smtClean="0"/>
              <a:t>неадекватно). </a:t>
            </a:r>
            <a:r>
              <a:rPr lang="ru-RU" dirty="0"/>
              <a:t>Более того, эта группа детей не готова даже в условиях подражания действовать адекватно. Показатели детей этой группы свидетельствуют о глубоком неблагополучии в их интеллектуальном развитии , необходимости их комплексного обследования.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ru-RU" b="1" dirty="0"/>
              <a:t>Во вторую группу</a:t>
            </a:r>
            <a:r>
              <a:rPr lang="ru-RU" dirty="0"/>
              <a:t> (13—23 балла) входят дети, которые самостоятельно не могут выполнить задание. Они с трудом вступают в контакт со взрослыми, действуют без учета свойств предметов. В характере их действий отмечается стремление достигнуть определенного искомого результата, поэтому для них характерными оказываются хаотичные действия, а в дальнейшем — отказ от выполнения задания.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Третью группу</a:t>
            </a:r>
            <a:r>
              <a:rPr lang="ru-RU" dirty="0"/>
              <a:t> (24—33 балла) составляют дети, которые заинтересованно сотрудничают со взрослыми. Они сразу же принимают задание, понимают его условие и стремятся к выполнению. Однако самостоятельно во многих случаях они не могут найти адекватный способ выполнения и часто обращаются за помощью к взрослому. После показа способа выполнения задания педагогом многие из них могут самостоятельно справиться с заданием, проявив большую заинтересованность в результате своей деятельности.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166018"/>
            <a:ext cx="8003232" cy="4525963"/>
          </a:xfrm>
        </p:spPr>
        <p:txBody>
          <a:bodyPr>
            <a:normAutofit/>
          </a:bodyPr>
          <a:lstStyle/>
          <a:p>
            <a:pPr indent="12700">
              <a:buNone/>
            </a:pPr>
            <a:r>
              <a:rPr lang="ru-RU" dirty="0"/>
              <a:t>Чем раньше начинается целенаправленная работа с ребенком, тем более полными и эффективными могут оказаться коррекция и компенсация нарушений, а в некоторых случаях возможно и предупреждение вторичных отклонений </a:t>
            </a:r>
            <a:r>
              <a:rPr lang="ru-RU" dirty="0" smtClean="0"/>
              <a:t>развития.</a:t>
            </a:r>
            <a:endParaRPr lang="ru-RU" dirty="0"/>
          </a:p>
        </p:txBody>
      </p:sp>
      <p:pic>
        <p:nvPicPr>
          <p:cNvPr id="5" name="Picture 2" descr="http://detki-spb.ru/content/images/services/general_development_before_3.jpg">
            <a:extLst>
              <a:ext uri="{FF2B5EF4-FFF2-40B4-BE49-F238E27FC236}">
                <a16:creationId xmlns="" xmlns:a16="http://schemas.microsoft.com/office/drawing/2014/main" id="{EAF1A598-C2AD-4E40-9072-97F6B0E1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2466750" cy="24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865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ru-RU" b="1" dirty="0"/>
              <a:t>Четвертую группу</a:t>
            </a:r>
            <a:r>
              <a:rPr lang="ru-RU" dirty="0"/>
              <a:t> (34—40 баллов) составляют дети с нормальным темпом психического развития. Они активно сотрудничают со взрослыми, принимают задание и самостоятельно находят способ его выполнения.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Психолого-педагогическое обследование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>
            <a:noAutofit/>
          </a:bodyPr>
          <a:lstStyle/>
          <a:p>
            <a:r>
              <a:rPr lang="ru-RU" sz="3600" b="1" i="1" dirty="0"/>
              <a:t>позволяет выявить у детей раннего возраста отклонения в познавательном развитии. </a:t>
            </a:r>
          </a:p>
          <a:p>
            <a:r>
              <a:rPr lang="ru-RU" sz="3600" b="1" i="1" dirty="0"/>
              <a:t>поможет наметить пути коррекционной работы с каждым из обследуемых с учетом их  индивидуальной структуры нарушения.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0C0AE9-E7D4-4646-BB62-3B9275556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5E60D6-C60B-4C41-A926-73F931BA0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7931224" cy="4857403"/>
          </a:xfrm>
        </p:spPr>
        <p:txBody>
          <a:bodyPr>
            <a:normAutofit fontScale="70000" lnSpcReduction="2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ru-RU" dirty="0" smtClean="0"/>
              <a:t>Диагностические материалы для оказания </a:t>
            </a:r>
            <a:r>
              <a:rPr lang="ru-RU" dirty="0" err="1" smtClean="0"/>
              <a:t>психокоррекционной</a:t>
            </a:r>
            <a:r>
              <a:rPr lang="ru-RU" dirty="0" smtClean="0"/>
              <a:t> помощи детям 1-3 лет с проблемами в развитии / Т.Б. Кротова и др. М.: АРКТИ, 2014</a:t>
            </a:r>
          </a:p>
          <a:p>
            <a:pPr marL="355600" indent="-355600">
              <a:buFont typeface="+mj-lt"/>
              <a:buAutoNum type="arabicPeriod"/>
            </a:pPr>
            <a:r>
              <a:rPr lang="ru-RU" dirty="0" smtClean="0"/>
              <a:t>Коррекционная помощь детям раннего возраста с органическим поражением центральной нервной системы в группах кратковременного пребывания: методическое пособие / под ред. Е.А. </a:t>
            </a:r>
            <a:r>
              <a:rPr lang="ru-RU" dirty="0" err="1" smtClean="0"/>
              <a:t>стребелевой</a:t>
            </a:r>
            <a:r>
              <a:rPr lang="ru-RU" dirty="0" smtClean="0"/>
              <a:t>. М.: ЭКЗАМЕН, 2007</a:t>
            </a:r>
          </a:p>
          <a:p>
            <a:pPr marL="355600" indent="-355600">
              <a:buFont typeface="+mj-lt"/>
              <a:buAutoNum type="arabicPeriod"/>
            </a:pPr>
            <a:r>
              <a:rPr lang="ru-RU" dirty="0" smtClean="0"/>
              <a:t>Психолого-педагогическая диагностика детей раннего и дошкольного возраста. Методическое пособие. Под ред. Е.А. </a:t>
            </a:r>
            <a:r>
              <a:rPr lang="ru-RU" dirty="0" err="1" smtClean="0"/>
              <a:t>Стребелевой</a:t>
            </a:r>
            <a:r>
              <a:rPr lang="ru-RU" dirty="0" smtClean="0"/>
              <a:t>. М.: Просвещение, 2005</a:t>
            </a:r>
          </a:p>
          <a:p>
            <a:pPr marL="355600" indent="-355600">
              <a:buFont typeface="+mj-lt"/>
              <a:buAutoNum type="arabicPeriod"/>
            </a:pPr>
            <a:r>
              <a:rPr lang="ru-RU" dirty="0" err="1" smtClean="0"/>
              <a:t>Стребелева</a:t>
            </a:r>
            <a:r>
              <a:rPr lang="ru-RU" dirty="0" smtClean="0"/>
              <a:t> Е.А. </a:t>
            </a:r>
            <a:r>
              <a:rPr lang="ru-RU" dirty="0" err="1" smtClean="0"/>
              <a:t>Психолого</a:t>
            </a:r>
            <a:r>
              <a:rPr lang="ru-RU" dirty="0" smtClean="0"/>
              <a:t> – педагогическая диагностика нарушений развития детей раннего и дошкольного возраста: пособие для учителя – дефектолога. М.: ВЛАДОС, 2008</a:t>
            </a:r>
          </a:p>
          <a:p>
            <a:pPr marL="355600" indent="-355600">
              <a:buFont typeface="+mj-lt"/>
              <a:buAutoNum type="arabicPeriod"/>
            </a:pPr>
            <a:r>
              <a:rPr lang="ru-RU" dirty="0" smtClean="0"/>
              <a:t>Цикл занятий для развития познавательной сферы у детей 1-3 лет с проблемами в развитии / Т.Б. Кротова и др. М.: АРКТИ, 2010</a:t>
            </a:r>
          </a:p>
          <a:p>
            <a:pPr marL="355600" indent="-355600">
              <a:buFont typeface="+mj-lt"/>
              <a:buAutoNum type="arabicPeriod"/>
            </a:pPr>
            <a:r>
              <a:rPr lang="ru-RU" dirty="0" smtClean="0"/>
              <a:t>Цикл занятий </a:t>
            </a:r>
            <a:r>
              <a:rPr lang="ru-RU" dirty="0" smtClean="0"/>
              <a:t>по развитию речи у </a:t>
            </a:r>
            <a:r>
              <a:rPr lang="ru-RU" dirty="0" smtClean="0"/>
              <a:t>детей 1-3 лет с проблемами в развитии / Т.Б. Кротова и др. М.: АРКТИ, </a:t>
            </a:r>
            <a:r>
              <a:rPr lang="ru-RU" dirty="0" smtClean="0"/>
              <a:t>2014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835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EF841D-7307-4E9A-8ECD-63BEEFA0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9557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Консультационно</a:t>
            </a:r>
            <a:r>
              <a:rPr lang="ru-RU" sz="3600" dirty="0" smtClean="0"/>
              <a:t> </a:t>
            </a:r>
            <a:r>
              <a:rPr lang="ru-RU" sz="3200" b="1" dirty="0"/>
              <a:t>– методический центр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8200AE-91A3-4ADD-BA23-9979D2D1A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166018"/>
            <a:ext cx="4038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000" b="1" dirty="0"/>
              <a:t>           Цели</a:t>
            </a:r>
            <a:endParaRPr lang="ru-RU" sz="7000" dirty="0"/>
          </a:p>
          <a:p>
            <a:r>
              <a:rPr lang="ru-RU" sz="6000" dirty="0"/>
              <a:t>обеспечение единства и преемственности семейного и общественного воспитания;</a:t>
            </a:r>
          </a:p>
          <a:p>
            <a:r>
              <a:rPr lang="ru-RU" sz="6000" dirty="0"/>
              <a:t>оказание психолого-педагогической помощи родителям (законным представителям);</a:t>
            </a:r>
          </a:p>
          <a:p>
            <a:r>
              <a:rPr lang="ru-RU" sz="6000" dirty="0"/>
              <a:t>поддержка всестороннего развития личности детей, не посещающих </a:t>
            </a:r>
            <a:r>
              <a:rPr lang="ru-RU" sz="6000" dirty="0" smtClean="0"/>
              <a:t>ДОУ.</a:t>
            </a:r>
            <a:endParaRPr lang="ru-RU" sz="6000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9085C3-FD07-4C24-838B-28BAF03E2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66018"/>
            <a:ext cx="4038600" cy="496014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000" b="1" dirty="0"/>
              <a:t>            Задачи</a:t>
            </a:r>
            <a:endParaRPr lang="ru-RU" sz="7000" dirty="0"/>
          </a:p>
          <a:p>
            <a:r>
              <a:rPr lang="ru-RU" sz="5500" dirty="0"/>
              <a:t>оказание консультативной помощи родителям детей, не посещающих дошкольное образовательное учреждение; </a:t>
            </a:r>
          </a:p>
          <a:p>
            <a:r>
              <a:rPr lang="ru-RU" sz="5500" dirty="0"/>
              <a:t>своевременное диагностирование проблем в развитии у детей раннего и дошкольного возраста с целью оказания им психологической и педагогической помощи;    </a:t>
            </a:r>
          </a:p>
          <a:p>
            <a:r>
              <a:rPr lang="ru-RU" sz="5500" dirty="0"/>
              <a:t>разработка индивидуальных рекомендаций по оказанию детям возможной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633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291264" cy="1847698"/>
          </a:xfrm>
        </p:spPr>
        <p:txBody>
          <a:bodyPr>
            <a:noAutofit/>
          </a:bodyPr>
          <a:lstStyle/>
          <a:p>
            <a:r>
              <a:rPr lang="ru-RU" sz="3200" dirty="0"/>
              <a:t>Диагностика обследования познавательного развития ребенка от 2 до 3 лет </a:t>
            </a:r>
            <a:br>
              <a:rPr lang="ru-RU" sz="3200" dirty="0"/>
            </a:br>
            <a:r>
              <a:rPr lang="ru-RU" sz="3200" dirty="0"/>
              <a:t>под редакцией </a:t>
            </a:r>
            <a:r>
              <a:rPr lang="ru-RU" sz="3200" dirty="0" err="1"/>
              <a:t>Е.А.Стребелевой</a:t>
            </a:r>
            <a:endParaRPr lang="ru-RU" sz="3200" dirty="0"/>
          </a:p>
        </p:txBody>
      </p:sp>
      <p:pic>
        <p:nvPicPr>
          <p:cNvPr id="8193" name="Picture 1" descr="C:\Users\Админ\Documents\рисунки\scrn_big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2927223" cy="4065588"/>
          </a:xfrm>
          <a:prstGeom prst="rect">
            <a:avLst/>
          </a:prstGeom>
          <a:noFill/>
        </p:spPr>
      </p:pic>
      <p:pic>
        <p:nvPicPr>
          <p:cNvPr id="8194" name="Picture 2" descr="C:\Users\Админ\Documents\рисунки\84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2679551" cy="39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0472"/>
          </a:xfrm>
        </p:spPr>
        <p:txBody>
          <a:bodyPr/>
          <a:lstStyle/>
          <a:p>
            <a:r>
              <a:rPr lang="ru-RU" dirty="0"/>
              <a:t>Задания направлены 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916832"/>
            <a:ext cx="6408712" cy="3312368"/>
          </a:xfrm>
        </p:spPr>
        <p:txBody>
          <a:bodyPr/>
          <a:lstStyle/>
          <a:p>
            <a:pPr lvl="0"/>
            <a:r>
              <a:rPr lang="ru-RU" sz="3200" dirty="0"/>
              <a:t>невербальную форму выполнения,</a:t>
            </a:r>
          </a:p>
          <a:p>
            <a:pPr lvl="0"/>
            <a:r>
              <a:rPr lang="ru-RU" sz="3200" dirty="0"/>
              <a:t>возрастание уровня сложности,</a:t>
            </a:r>
          </a:p>
          <a:p>
            <a:pPr lvl="0"/>
            <a:r>
              <a:rPr lang="ru-RU" sz="3200" dirty="0"/>
              <a:t>соотнесение предметов по форме, цвету,</a:t>
            </a:r>
          </a:p>
          <a:p>
            <a:pPr lvl="0"/>
            <a:r>
              <a:rPr lang="ru-RU" sz="3200" dirty="0"/>
              <a:t>принятие помощи.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Количественная оценка в баллах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685" y="1268760"/>
            <a:ext cx="8219256" cy="4853136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b="1" dirty="0"/>
              <a:t>1 балл </a:t>
            </a:r>
            <a:r>
              <a:rPr lang="ru-RU" dirty="0"/>
              <a:t>дается в тех случаях, когда ребенок не сотрудничает со взрослым и ведет себя неадекватно по отношению к заданию, не понимает его цели;</a:t>
            </a:r>
          </a:p>
          <a:p>
            <a:pPr lvl="0" fontAlgn="base"/>
            <a:r>
              <a:rPr lang="ru-RU" b="1" dirty="0"/>
              <a:t>2 балла </a:t>
            </a:r>
            <a:r>
              <a:rPr lang="ru-RU" dirty="0"/>
              <a:t>даются в тех случаях, если ребенок принимает задания, начинает сотрудничать со взрослым, стремится достичь цели, но самостоятельно выполнить задание не может, в процессе диагностического обучения действует адекватно, но после обучения не переходит к самостоятельному выполнению задания;</a:t>
            </a:r>
          </a:p>
          <a:p>
            <a:pPr lvl="0" fontAlgn="base"/>
            <a:r>
              <a:rPr lang="ru-RU" b="1" dirty="0"/>
              <a:t>3 балла </a:t>
            </a:r>
            <a:r>
              <a:rPr lang="ru-RU" dirty="0"/>
              <a:t>ребенок получает, если он начал сотрудничать со взрослым, принимает и понимает цель задания, но самостоятельно задание не выполняет, в процессе диагностического обучения действует адекватно, а затем переходит к самостоятельному способу выполнения задания;</a:t>
            </a:r>
          </a:p>
          <a:p>
            <a:pPr lvl="0" fontAlgn="base"/>
            <a:r>
              <a:rPr lang="ru-RU" b="1" dirty="0"/>
              <a:t>4 балла </a:t>
            </a:r>
            <a:r>
              <a:rPr lang="ru-RU" dirty="0"/>
              <a:t>ставятся в том случае, если ребенок сразу начал сотрудничать со взрослым, принимает задание и самостоятельно находит способ его выполнения.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042792" cy="767578"/>
          </a:xfrm>
        </p:spPr>
        <p:txBody>
          <a:bodyPr>
            <a:normAutofit/>
          </a:bodyPr>
          <a:lstStyle/>
          <a:p>
            <a:r>
              <a:rPr lang="ru-RU" sz="3600" b="1" dirty="0"/>
              <a:t>ПОЙМАЙ ШАРИК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99992" y="692696"/>
            <a:ext cx="4429000" cy="5256584"/>
          </a:xfrm>
        </p:spPr>
        <p:txBody>
          <a:bodyPr>
            <a:noAutofit/>
          </a:bodyPr>
          <a:lstStyle/>
          <a:p>
            <a:pPr marL="177800" indent="-177800"/>
            <a:r>
              <a:rPr lang="ru-RU" sz="2100" dirty="0"/>
              <a:t>1 балл — ребенок не начинает сотрудничать даже после обучения и ведет себя неадекватно (бросает шарик, берет в рот и т. д.). </a:t>
            </a:r>
          </a:p>
          <a:p>
            <a:pPr marL="177800" indent="-177800"/>
            <a:r>
              <a:rPr lang="ru-RU" sz="2100" dirty="0"/>
              <a:t>2 балла — ребенок обучился и начинает сотрудничать, пытается катить и ловить шарик,  но это не всегда дается. </a:t>
            </a:r>
          </a:p>
          <a:p>
            <a:pPr marL="177800" indent="-177800"/>
            <a:r>
              <a:rPr lang="ru-RU" sz="2100" dirty="0"/>
              <a:t>3 балла — ребенок самостоятельно приступает к сотрудничеству, но поймать шарик не всегда удается из-за моторных трудностей;  после обучения результат </a:t>
            </a:r>
            <a:r>
              <a:rPr lang="ru-RU" sz="2100" dirty="0" smtClean="0"/>
              <a:t>положительный.</a:t>
            </a:r>
            <a:endParaRPr lang="ru-RU" sz="2100" dirty="0"/>
          </a:p>
          <a:p>
            <a:pPr marL="177800" indent="-177800"/>
            <a:r>
              <a:rPr lang="ru-RU" sz="2100" dirty="0"/>
              <a:t>4 балла — ребенок сразу начинает сотрудничать со взрослым, успешно ловит и катит шарик. </a:t>
            </a:r>
          </a:p>
        </p:txBody>
      </p:sp>
      <p:pic>
        <p:nvPicPr>
          <p:cNvPr id="3" name="Picture 2" descr="H:\9 гр\File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806952" cy="24292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5576" y="3717032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установление контакта и сотрудничества ребенка со взрослым, и выявление понимания ребенком словесной инструкции, умения следить за двигающимся предметом, на определение уровня развития ручной моторики.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СПРЯЧЬ ШАРИКИ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4076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выявление практического ориентирования на величину, а также наличия соотносящих </a:t>
            </a:r>
            <a:r>
              <a:rPr lang="ru-RU" dirty="0" smtClean="0"/>
              <a:t>действий.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196752"/>
            <a:ext cx="4330824" cy="5184576"/>
          </a:xfrm>
        </p:spPr>
        <p:txBody>
          <a:bodyPr>
            <a:noAutofit/>
          </a:bodyPr>
          <a:lstStyle/>
          <a:p>
            <a:r>
              <a:rPr lang="ru-RU" sz="1700" dirty="0"/>
              <a:t>1 балл — ребенок не понимает задание; не стремится к  цели; после обучения задания не понял. </a:t>
            </a:r>
          </a:p>
          <a:p>
            <a:r>
              <a:rPr lang="ru-RU" sz="1700" dirty="0"/>
              <a:t>2 балла — ребенок не понимает задание; после обучения стремится к достижению цели, но у него нет соотносящих действий; к конечному результату безразличен; самостоятельно задание не выполняет. </a:t>
            </a:r>
          </a:p>
          <a:p>
            <a:r>
              <a:rPr lang="ru-RU" sz="1700" dirty="0"/>
              <a:t>3 балла — ребенок сразу принимает задание, но трудности возникли при выполнении соотносящих действий (не может соотнести уголки крышки с коробочкой); заинтересован в результате своей деятельности; после обучения задание выполняет.</a:t>
            </a:r>
          </a:p>
          <a:p>
            <a:r>
              <a:rPr lang="ru-RU" sz="1700" dirty="0"/>
              <a:t> 4 балла — ребенок сразу понимает задание; выполняет его; применяет соотносящие действия; заинтересован и конечном результате. </a:t>
            </a:r>
          </a:p>
        </p:txBody>
      </p:sp>
      <p:pic>
        <p:nvPicPr>
          <p:cNvPr id="2050" name="Picture 2" descr="H:\9 гр\File001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0714"/>
          <a:stretch>
            <a:fillRect/>
          </a:stretch>
        </p:blipFill>
        <p:spPr bwMode="auto">
          <a:xfrm>
            <a:off x="163412" y="3645024"/>
            <a:ext cx="4575537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РАЗБЕРИ И СЛОЖИ МАТРЕШКУ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4887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выявление уровня развития практического ориентирования на величину предметов, наличия соотносящих действий, понимания указательного жеста, умения подражать действиям взрослого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186808" cy="5040560"/>
          </a:xfrm>
        </p:spPr>
        <p:txBody>
          <a:bodyPr>
            <a:noAutofit/>
          </a:bodyPr>
          <a:lstStyle/>
          <a:p>
            <a:pPr marL="177800" indent="-177800"/>
            <a:r>
              <a:rPr lang="ru-RU" sz="1600" dirty="0"/>
              <a:t>1 балл — ребенок не научился складывать матрешку; после обучения самостоятельно действует неадекватно (берет в рот, кидает, стучит, зажимает матрешку в руке и т. д.).</a:t>
            </a:r>
          </a:p>
          <a:p>
            <a:pPr marL="177800" indent="-177800"/>
            <a:r>
              <a:rPr lang="ru-RU" sz="1600" dirty="0"/>
              <a:t>2 балла — ребенок выполняет задание, только подражая действиям взрослого. </a:t>
            </a:r>
          </a:p>
          <a:p>
            <a:pPr marL="177800" indent="-177800"/>
            <a:r>
              <a:rPr lang="ru-RU" sz="1600" dirty="0"/>
              <a:t>3 балла — ребенок принимает и понимает задание, но выполняет его после помощи взрослого (используется указательный жест или речевая инструкция); понимает, что конечный результат достигнут; после обучения самостоятельно складывает матрешку.</a:t>
            </a:r>
          </a:p>
          <a:p>
            <a:pPr marL="177800" indent="-177800"/>
            <a:r>
              <a:rPr lang="ru-RU" sz="1600" dirty="0"/>
              <a:t>4 балла — ребенок сразу принимает и понимает задание; выполняет его самостоятельно; отмечается наличие соотносящих действий; заинтересован в конечном результате.  </a:t>
            </a:r>
          </a:p>
        </p:txBody>
      </p:sp>
      <p:pic>
        <p:nvPicPr>
          <p:cNvPr id="6146" name="Picture 2" descr="https://avatars.mds.yandex.net/get-pdb/33827/e6485e34-4856-4a6e-8b0e-a51ef7568d62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3456384" cy="2073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1912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Экспресс – диагностика  детей 2-3 лет  в рамках поддержки семейного воспитания</vt:lpstr>
      <vt:lpstr>Слайд 2</vt:lpstr>
      <vt:lpstr>Консультационно – методический центр</vt:lpstr>
      <vt:lpstr>Диагностика обследования познавательного развития ребенка от 2 до 3 лет  под редакцией Е.А.Стребелевой</vt:lpstr>
      <vt:lpstr>Задания направлены на:</vt:lpstr>
      <vt:lpstr>Количественная оценка в баллах</vt:lpstr>
      <vt:lpstr>ПОЙМАЙ ШАРИК</vt:lpstr>
      <vt:lpstr>СПРЯЧЬ ШАРИКИ</vt:lpstr>
      <vt:lpstr>РАЗБЕРИ И СЛОЖИ МАТРЕШКУ</vt:lpstr>
      <vt:lpstr>РАЗБЕРИ И СЛОЖИ ПИРАМИДКИ</vt:lpstr>
      <vt:lpstr>НАЙДИ ПАРНЫЕ КАРТИНКИ</vt:lpstr>
      <vt:lpstr>ПОИГРАЙ С ЦВЕТНЫМИ КУБИКАМИ</vt:lpstr>
      <vt:lpstr>СЛОЖИ РАЗРЕЗНЫЕ КАРТИНКИ</vt:lpstr>
      <vt:lpstr>ПОСТРОЙ ИЗ ПАЛОЧЕК  (молоточек или домик)</vt:lpstr>
      <vt:lpstr>ДОСТАНЬ ТЕЛЕЖКУ</vt:lpstr>
      <vt:lpstr>НАРИСУЙ (дорожку или домик).</vt:lpstr>
      <vt:lpstr>РЕЗУЛЬТАТЫ ПСИХОЛОГО-ПЕДАГОГИЧЕСКОГО ОБСЛЕДОВАНИЯ ДЕТЕЙ РАННЕГО ВОЗРАСТА</vt:lpstr>
      <vt:lpstr>Слайд 18</vt:lpstr>
      <vt:lpstr>Слайд 19</vt:lpstr>
      <vt:lpstr>Слайд 20</vt:lpstr>
      <vt:lpstr>Психолого-педагогическое обследование 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Админ</cp:lastModifiedBy>
  <cp:revision>54</cp:revision>
  <dcterms:created xsi:type="dcterms:W3CDTF">2015-05-03T06:58:13Z</dcterms:created>
  <dcterms:modified xsi:type="dcterms:W3CDTF">2018-02-26T06:13:38Z</dcterms:modified>
</cp:coreProperties>
</file>