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7" r:id="rId5"/>
    <p:sldId id="262" r:id="rId6"/>
    <p:sldId id="265" r:id="rId7"/>
    <p:sldId id="263" r:id="rId8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14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2717-865C-4A61-8259-F107E50E053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302A-9343-4B58-855A-90C2EFD0E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volna.org/wp-content/uploads/2016/09/16.jpg"/>
          <p:cNvPicPr>
            <a:picLocks noChangeArrowheads="1"/>
          </p:cNvPicPr>
          <p:nvPr/>
        </p:nvPicPr>
        <p:blipFill>
          <a:blip r:embed="rId2" cstate="print"/>
          <a:srcRect l="2395" t="27986" r="2704" b="44286"/>
          <a:stretch>
            <a:fillRect/>
          </a:stretch>
        </p:blipFill>
        <p:spPr bwMode="auto">
          <a:xfrm flipV="1">
            <a:off x="0" y="4212679"/>
            <a:ext cx="10693400" cy="3348584"/>
          </a:xfrm>
          <a:prstGeom prst="rect">
            <a:avLst/>
          </a:prstGeom>
          <a:noFill/>
        </p:spPr>
      </p:pic>
      <p:pic>
        <p:nvPicPr>
          <p:cNvPr id="14338" name="Picture 2" descr="http://volna.org/wp-content/uploads/2016/09/08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656"/>
          <a:stretch>
            <a:fillRect/>
          </a:stretch>
        </p:blipFill>
        <p:spPr bwMode="auto">
          <a:xfrm>
            <a:off x="0" y="4500711"/>
            <a:ext cx="10692000" cy="2834071"/>
          </a:xfrm>
          <a:prstGeom prst="rect">
            <a:avLst/>
          </a:prstGeom>
          <a:noFill/>
        </p:spPr>
      </p:pic>
      <p:pic>
        <p:nvPicPr>
          <p:cNvPr id="14340" name="Picture 4" descr="http://volna.org/wp-content/uploads/2016/09/16.jpg"/>
          <p:cNvPicPr>
            <a:picLocks noChangeAspect="1" noChangeArrowheads="1"/>
          </p:cNvPicPr>
          <p:nvPr/>
        </p:nvPicPr>
        <p:blipFill>
          <a:blip r:embed="rId2" cstate="print"/>
          <a:srcRect b="44286"/>
          <a:stretch>
            <a:fillRect/>
          </a:stretch>
        </p:blipFill>
        <p:spPr bwMode="auto">
          <a:xfrm>
            <a:off x="0" y="396255"/>
            <a:ext cx="10692000" cy="4212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6140" y="1476375"/>
            <a:ext cx="9991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«Здоровый малыш»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(рекомендации родителям – детей с заболеванием сердца)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«Детство»-СП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№143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172" y="540271"/>
            <a:ext cx="9540000" cy="697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150" b="1" dirty="0"/>
              <a:t>Любой родитель страшно пугается, когда его ребенку ставят диагноз «порок сердца». Ведь сердце выполняет самую важную функцию в организме. Порок сердца - это патологические изменения в строении самого сердца и отходящих от него сосудов. У детей, страдающих этим недугом, сильно снижен иммунитет, они утомляются гораздо быстрее своих сверстников. За такими детьми необходимо особенное врачебное и родительское наблюдение.</a:t>
            </a:r>
            <a:endParaRPr lang="ru-RU" sz="2150" dirty="0"/>
          </a:p>
          <a:p>
            <a:pPr indent="457200" algn="just">
              <a:lnSpc>
                <a:spcPct val="114000"/>
              </a:lnSpc>
            </a:pPr>
            <a:r>
              <a:rPr lang="ru-RU" sz="2150" dirty="0"/>
              <a:t>Врачи не рекомендуют таким деткам активно и длительно двигаться, сильно волноваться и переживать яркие эмоции, так как на их сердечко давит дополнительная </a:t>
            </a:r>
            <a:r>
              <a:rPr lang="ru-RU" sz="2150" dirty="0" smtClean="0"/>
              <a:t>нагрузка. В </a:t>
            </a:r>
            <a:r>
              <a:rPr lang="ru-RU" sz="2150" dirty="0"/>
              <a:t>то же время детишкам с болезнями сердца просто необходимы прогулки, игры, определенные физические упражнения.</a:t>
            </a:r>
            <a:br>
              <a:rPr lang="ru-RU" sz="2150" dirty="0"/>
            </a:br>
            <a:r>
              <a:rPr lang="ru-RU" sz="2150" dirty="0"/>
              <a:t>Чтобы ваш малыш не чувствовал себя инвалидом, играл и радовался жизни, соблюдайте некоторые условия.</a:t>
            </a:r>
          </a:p>
          <a:p>
            <a:pPr indent="457200" algn="just">
              <a:lnSpc>
                <a:spcPct val="114000"/>
              </a:lnSpc>
            </a:pPr>
            <a:r>
              <a:rPr lang="ru-RU" sz="2150" b="1" dirty="0"/>
              <a:t>Первое условие: </a:t>
            </a:r>
            <a:r>
              <a:rPr lang="ru-RU" sz="2150" dirty="0"/>
              <a:t>играть с такими детьми следует только утром или днем. Ни в коем случае не играйте перед сном.</a:t>
            </a:r>
          </a:p>
          <a:p>
            <a:pPr indent="457200" algn="just">
              <a:lnSpc>
                <a:spcPct val="114000"/>
              </a:lnSpc>
            </a:pPr>
            <a:r>
              <a:rPr lang="ru-RU" sz="2150" b="1" dirty="0"/>
              <a:t>Второе условие: </a:t>
            </a:r>
            <a:r>
              <a:rPr lang="ru-RU" sz="2150" dirty="0"/>
              <a:t>игры должны быть в меру эмоциональными и в меру активными, чтобы чрезмерно не утомлять ребенка.</a:t>
            </a:r>
          </a:p>
          <a:p>
            <a:pPr algn="just"/>
            <a:endParaRPr lang="ru-RU" sz="2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pic>
        <p:nvPicPr>
          <p:cNvPr id="5" name="Picture 3" descr="C:\Users\Марина\Desktop\Картинки. Садик\Детки\0_76022_2f778cd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4732" y="3996655"/>
            <a:ext cx="4314231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172" y="468263"/>
            <a:ext cx="9540000" cy="478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родителей:</a:t>
            </a:r>
          </a:p>
          <a:p>
            <a:pPr>
              <a:lnSpc>
                <a:spcPct val="114000"/>
              </a:lnSpc>
            </a:pPr>
            <a:r>
              <a:rPr lang="ru-RU" sz="2150" dirty="0" smtClean="0"/>
              <a:t>•    </a:t>
            </a:r>
            <a:r>
              <a:rPr lang="ru-RU" sz="2150" dirty="0"/>
              <a:t>Больным не рекомендуется заниматься активным спортом и физически переутомлять организм. Отличной идеей будет посещать бассейн, со специально разработанной программой.</a:t>
            </a:r>
            <a:br>
              <a:rPr lang="ru-RU" sz="2150" dirty="0"/>
            </a:br>
            <a:r>
              <a:rPr lang="ru-RU" sz="2150" dirty="0" smtClean="0"/>
              <a:t>•    </a:t>
            </a:r>
            <a:r>
              <a:rPr lang="ru-RU" sz="2150" dirty="0"/>
              <a:t>Необходимо исключить все неблагоприятные факторы.</a:t>
            </a:r>
            <a:br>
              <a:rPr lang="ru-RU" sz="2150" dirty="0"/>
            </a:br>
            <a:r>
              <a:rPr lang="ru-RU" sz="2150" dirty="0"/>
              <a:t>• </a:t>
            </a:r>
            <a:r>
              <a:rPr lang="ru-RU" sz="2150" dirty="0" smtClean="0"/>
              <a:t>   Больше </a:t>
            </a:r>
            <a:r>
              <a:rPr lang="ru-RU" sz="2150" dirty="0"/>
              <a:t>гулять на свежем воздухе.</a:t>
            </a:r>
            <a:br>
              <a:rPr lang="ru-RU" sz="2150" dirty="0"/>
            </a:br>
            <a:r>
              <a:rPr lang="ru-RU" sz="2150" dirty="0" smtClean="0"/>
              <a:t>•    </a:t>
            </a:r>
            <a:r>
              <a:rPr lang="ru-RU" sz="2150" dirty="0"/>
              <a:t>Проводить плановую диагностику не реже одного раза в год.</a:t>
            </a:r>
            <a:br>
              <a:rPr lang="ru-RU" sz="2150" dirty="0"/>
            </a:br>
            <a:r>
              <a:rPr lang="ru-RU" sz="2150" dirty="0" smtClean="0"/>
              <a:t>•    </a:t>
            </a:r>
            <a:r>
              <a:rPr lang="ru-RU" sz="2150" dirty="0"/>
              <a:t>Посещать оздоровительные учреждения, санатории, курорты.</a:t>
            </a:r>
            <a:br>
              <a:rPr lang="ru-RU" sz="2150" dirty="0"/>
            </a:br>
            <a:r>
              <a:rPr lang="ru-RU" sz="2150" dirty="0"/>
              <a:t>• </a:t>
            </a:r>
            <a:r>
              <a:rPr lang="ru-RU" sz="2150" dirty="0" smtClean="0"/>
              <a:t>   Не </a:t>
            </a:r>
            <a:r>
              <a:rPr lang="ru-RU" sz="2150" dirty="0"/>
              <a:t>пропускать прием необходимых препаратов, если такие назначались лечащим врачом.</a:t>
            </a:r>
            <a:br>
              <a:rPr lang="ru-RU" sz="2150" dirty="0"/>
            </a:br>
            <a:r>
              <a:rPr lang="ru-RU" sz="2150" dirty="0"/>
              <a:t>• </a:t>
            </a:r>
            <a:r>
              <a:rPr lang="ru-RU" sz="2150" dirty="0" smtClean="0"/>
              <a:t>   Избегать </a:t>
            </a:r>
            <a:r>
              <a:rPr lang="ru-RU" sz="2150" dirty="0"/>
              <a:t>стрессов и нервных потрясений.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172" y="4633284"/>
            <a:ext cx="4680520" cy="233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50" dirty="0" smtClean="0"/>
              <a:t>•   Больше общаться со сверстниками, найти занятия, которые будут радовать ребенка, но при этом будут иметь минимальную физическую нагрузку. Допустим, кружки по оригами, рисованию или фотографии.</a:t>
            </a:r>
            <a:endParaRPr lang="ru-RU" sz="2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54612" y="4356695"/>
            <a:ext cx="5616624" cy="19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150" dirty="0" smtClean="0"/>
              <a:t>•    Старайтесь найти альтернативную замену всем интересующим вещам с минимальным уроном для здоровья, но не стоит быть слишком категоричными и запрещать, это подорвет привязанность.</a:t>
            </a:r>
            <a:endParaRPr lang="ru-RU" sz="2150" dirty="0"/>
          </a:p>
        </p:txBody>
      </p:sp>
      <p:pic>
        <p:nvPicPr>
          <p:cNvPr id="22531" name="Picture 3" descr="C:\Users\Марина\Desktop\Картинки. Садик\Детки\0_76030_991a780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3924647"/>
            <a:ext cx="4248472" cy="3174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172" y="540271"/>
            <a:ext cx="9540000" cy="514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Предостережения:</a:t>
            </a:r>
          </a:p>
          <a:p>
            <a:pPr>
              <a:lnSpc>
                <a:spcPct val="114000"/>
              </a:lnSpc>
            </a:pPr>
            <a:r>
              <a:rPr lang="ru-RU" sz="2150" dirty="0"/>
              <a:t>• </a:t>
            </a:r>
            <a:r>
              <a:rPr lang="ru-RU" sz="2150" dirty="0" smtClean="0"/>
              <a:t>   Родителям </a:t>
            </a:r>
            <a:r>
              <a:rPr lang="ru-RU" sz="2150" dirty="0"/>
              <a:t>стоит помнить, что больной малыш, прежде всего, остается ребенком, ему хочется играть, веселится и прыгать. Поэтому стоит уделить немного внимания и найти, для ребенка подходящие занятия, которые будут приносить радость.</a:t>
            </a:r>
            <a:br>
              <a:rPr lang="ru-RU" sz="2150" dirty="0"/>
            </a:br>
            <a:r>
              <a:rPr lang="ru-RU" sz="2150" dirty="0"/>
              <a:t>• </a:t>
            </a:r>
            <a:r>
              <a:rPr lang="ru-RU" sz="2150" dirty="0" smtClean="0"/>
              <a:t>   Не </a:t>
            </a:r>
            <a:r>
              <a:rPr lang="ru-RU" sz="2150" dirty="0"/>
              <a:t>стоит относиться к малышу как к больному, это может негативно отразиться на психическом здоровье.</a:t>
            </a:r>
            <a:br>
              <a:rPr lang="ru-RU" sz="2150" dirty="0"/>
            </a:br>
            <a:r>
              <a:rPr lang="ru-RU" sz="2150" dirty="0"/>
              <a:t>• </a:t>
            </a:r>
            <a:r>
              <a:rPr lang="ru-RU" sz="2150" dirty="0" smtClean="0"/>
              <a:t>   Не </a:t>
            </a:r>
            <a:r>
              <a:rPr lang="ru-RU" sz="2150" dirty="0"/>
              <a:t>запрещайте малышу проводить время с друзьями, просто предложите менее активный способ игры, отличной идеей станут настольные игры и прочие логические занятия.</a:t>
            </a:r>
            <a:br>
              <a:rPr lang="ru-RU" sz="2150" dirty="0"/>
            </a:br>
            <a:endParaRPr lang="ru-RU" sz="2150" dirty="0"/>
          </a:p>
          <a:p>
            <a:pPr indent="457200">
              <a:lnSpc>
                <a:spcPct val="114000"/>
              </a:lnSpc>
              <a:spcBef>
                <a:spcPts val="1200"/>
              </a:spcBef>
            </a:pPr>
            <a:r>
              <a:rPr lang="ru-RU" sz="2150" dirty="0" smtClean="0"/>
              <a:t/>
            </a:r>
            <a:br>
              <a:rPr lang="ru-RU" sz="2150" dirty="0" smtClean="0"/>
            </a:br>
            <a:endParaRPr lang="ru-RU" sz="2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172" y="515120"/>
            <a:ext cx="9540000" cy="319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развивающих игр для детишек с пороком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Эта веселая и заводная игра вырабатывает положительные эмоции, развивает мимику малыша. Лучше, чтобы играли два-три ребенка. Включите веселую музыку. Объясните детям, что они - веселые мартышки, которые просто обожают передразнивать все вокруг. Давайте детям задания. Например, изобразить расстроенную маму, ласковую киску, веселого щенка, смеющегося брата, рассерженного папу, старенькую бабушку и так далее.</a:t>
            </a:r>
            <a:endParaRPr lang="ru-RU" sz="2000" dirty="0"/>
          </a:p>
        </p:txBody>
      </p:sp>
      <p:pic>
        <p:nvPicPr>
          <p:cNvPr id="15363" name="Picture 3" descr="C:\Users\Марина\Desktop\Картинки. Садик\Детки\0_76022_2f778cd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3400" y="3780631"/>
            <a:ext cx="4314231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172" y="3725173"/>
            <a:ext cx="576064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Игра формирует внимательность, тренирует осязание, вырабатывает положительные эмоции. Возьмите несколько мягких игрушек. Спрячьте их. Завяжите малышу глаза, попросите его встать посреди комнаты. После этого попросите ребенка, двигаясь по комнате и помогая ему словами «горячо» и «холодно», найти игрушки и на ощупь определить, что это за зверь.</a:t>
            </a:r>
            <a:endParaRPr lang="ru-RU" sz="2000" dirty="0"/>
          </a:p>
        </p:txBody>
      </p:sp>
      <p:pic>
        <p:nvPicPr>
          <p:cNvPr id="15364" name="Picture 4" descr="C:\Users\Марина\Desktop\Картинки. Садик\Детки\0_7602f_b8679f4c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836" y="3564607"/>
            <a:ext cx="3539701" cy="34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172" y="370862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«Узнай, кто это»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72" y="1116335"/>
            <a:ext cx="712879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«Весёлые мартышки»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172" y="612279"/>
            <a:ext cx="9540000" cy="50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000" dirty="0"/>
              <a:t>В уходе за такими </a:t>
            </a:r>
            <a:r>
              <a:rPr lang="ru-RU" sz="2000" dirty="0" smtClean="0"/>
              <a:t>детьми </a:t>
            </a:r>
            <a:r>
              <a:rPr lang="ru-RU" sz="2000" dirty="0"/>
              <a:t>очень важен режим дня, который должен предусматривать, с одной стороны, постепенную тренировку </a:t>
            </a:r>
            <a:r>
              <a:rPr lang="ru-RU" sz="2000" dirty="0" err="1"/>
              <a:t>сердечно-сосудистой</a:t>
            </a:r>
            <a:r>
              <a:rPr lang="ru-RU" sz="2000" dirty="0"/>
              <a:t> системы путем лечебной физкультуры, а с другой - не допускать физических перегрузок.</a:t>
            </a:r>
          </a:p>
          <a:p>
            <a:pPr indent="457200" algn="just">
              <a:lnSpc>
                <a:spcPct val="114000"/>
              </a:lnSpc>
            </a:pPr>
            <a:r>
              <a:rPr lang="ru-RU" sz="2000" dirty="0"/>
              <a:t>В первую очередь проводятся дыхательные упражнения, затем они чередуются с упражнениями для рук, ног, туловища. Занятия не должны утомлять </a:t>
            </a:r>
            <a:r>
              <a:rPr lang="ru-RU" sz="2000" dirty="0" smtClean="0"/>
              <a:t>ребёнка. </a:t>
            </a:r>
            <a:r>
              <a:rPr lang="ru-RU" sz="2000" dirty="0"/>
              <a:t>Методике лечебной физкультуры родители могут обучиться в детской поликлинике или лечебно-физкультурном диспансере.</a:t>
            </a:r>
          </a:p>
          <a:p>
            <a:pPr indent="457200" algn="just">
              <a:lnSpc>
                <a:spcPct val="114000"/>
              </a:lnSpc>
            </a:pPr>
            <a:r>
              <a:rPr lang="ru-RU" sz="2000" dirty="0"/>
              <a:t>Для детей с врожденными пороками сердца, в большинстве сопровождающимися кислородной недостаточностью, чрезвычайно важен свежий воздух. Независимо от состояния такие дети должны быть на воздухе как можно дольше при любой погоде.</a:t>
            </a:r>
          </a:p>
          <a:p>
            <a:pPr>
              <a:lnSpc>
                <a:spcPct val="114000"/>
              </a:lnSpc>
            </a:pPr>
            <a:r>
              <a:rPr lang="ru-RU" dirty="0"/>
              <a:t> </a:t>
            </a:r>
          </a:p>
          <a:p>
            <a:pPr>
              <a:lnSpc>
                <a:spcPct val="114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74492" y="4788743"/>
            <a:ext cx="66247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/>
              <a:t>Летом желательно вывозить их за город, но не на юг. Одежда этих больных должна быть не только легкой и теплой в холодное время года, но и просторной, без тугих поясов, резинок, которые способствуют еще большему нарушению кровообращения.</a:t>
            </a:r>
          </a:p>
          <a:p>
            <a:endParaRPr lang="ru-RU" dirty="0"/>
          </a:p>
        </p:txBody>
      </p:sp>
      <p:pic>
        <p:nvPicPr>
          <p:cNvPr id="21506" name="Picture 2" descr="C:\Users\Марина\Desktop\Картинки. Садик\Детки\44059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70" y="4933007"/>
            <a:ext cx="2474906" cy="22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148" y="396255"/>
            <a:ext cx="9937104" cy="6768752"/>
          </a:xfrm>
          <a:prstGeom prst="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wallpapersin4k.org/wp-content/uploads/2017/04/Wallpaper-Color-Yellow-2.jpg"/>
          <p:cNvPicPr>
            <a:picLocks noChangeAspect="1" noChangeArrowheads="1"/>
          </p:cNvPicPr>
          <p:nvPr/>
        </p:nvPicPr>
        <p:blipFill>
          <a:blip r:embed="rId2" cstate="print"/>
          <a:srcRect l="89663" r="4276" b="95823"/>
          <a:stretch>
            <a:fillRect/>
          </a:stretch>
        </p:blipFill>
        <p:spPr bwMode="auto">
          <a:xfrm>
            <a:off x="9955212" y="36215"/>
            <a:ext cx="648072" cy="3158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172" y="614041"/>
            <a:ext cx="9540000" cy="6190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«Почтальон»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Эта игра хорошо развивает творческие способности, учит общаться. Перед началом игры обговорите с ребенком слова, которые будете использовать. Пусть малыш будет почтальоном. Начните следующий диалог:</a:t>
            </a:r>
            <a:br>
              <a:rPr lang="ru-RU" sz="2000" dirty="0" smtClean="0"/>
            </a:br>
            <a:r>
              <a:rPr lang="ru-RU" sz="2000" dirty="0" smtClean="0"/>
              <a:t>-Тук, тук, тук!</a:t>
            </a:r>
            <a:br>
              <a:rPr lang="ru-RU" sz="2000" dirty="0" smtClean="0"/>
            </a:br>
            <a:r>
              <a:rPr lang="ru-RU" sz="2000" dirty="0" smtClean="0"/>
              <a:t>-Кто там?</a:t>
            </a:r>
            <a:br>
              <a:rPr lang="ru-RU" sz="2000" dirty="0" smtClean="0"/>
            </a:br>
            <a:r>
              <a:rPr lang="ru-RU" sz="2000" dirty="0" smtClean="0"/>
              <a:t>-Это я почтальон!</a:t>
            </a:r>
            <a:br>
              <a:rPr lang="ru-RU" sz="2000" dirty="0" smtClean="0"/>
            </a:br>
            <a:r>
              <a:rPr lang="ru-RU" sz="2000" dirty="0" smtClean="0"/>
              <a:t>-Откуда ты пришел?</a:t>
            </a:r>
            <a:br>
              <a:rPr lang="ru-RU" sz="2000" dirty="0" smtClean="0"/>
            </a:br>
            <a:r>
              <a:rPr lang="ru-RU" sz="2000" dirty="0" smtClean="0"/>
              <a:t>-Из Африки!</a:t>
            </a:r>
            <a:br>
              <a:rPr lang="ru-RU" sz="2000" dirty="0" smtClean="0"/>
            </a:br>
            <a:r>
              <a:rPr lang="ru-RU" sz="2000" dirty="0" smtClean="0"/>
              <a:t>-А кто в Африке живет?</a:t>
            </a:r>
            <a:br>
              <a:rPr lang="ru-RU" sz="2000" dirty="0" smtClean="0"/>
            </a:br>
            <a:r>
              <a:rPr lang="ru-RU" sz="2000" dirty="0" smtClean="0"/>
              <a:t>После этого пусть ребенок расскажет, какие люди, птицы, животные живут в Африке.</a:t>
            </a:r>
            <a:br>
              <a:rPr lang="ru-RU" sz="2000" dirty="0" smtClean="0"/>
            </a:br>
            <a:r>
              <a:rPr lang="ru-RU" sz="2000" dirty="0" smtClean="0"/>
              <a:t>Продолжайте игру с новыми вопросами (кто на Севере живет, в нашем лесу, в чистом поле и так далее).</a:t>
            </a:r>
          </a:p>
          <a:p>
            <a:pPr indent="457200" algn="just">
              <a:lnSpc>
                <a:spcPct val="114000"/>
              </a:lnSpc>
              <a:spcBef>
                <a:spcPts val="1200"/>
              </a:spcBef>
            </a:pPr>
            <a:r>
              <a:rPr lang="ru-RU" sz="2000" dirty="0" smtClean="0"/>
              <a:t>Существуют тысячи игр, которые будут интересны вашему малышу. Вы всегда их можете адаптировать под заболевание ребенка. Но самое главное: ему в первую очередь нужна ваша поддержка и внимание. Только так вы вместе сможете справиться с любыми трудностями и болезнями!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434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Админ</cp:lastModifiedBy>
  <cp:revision>4</cp:revision>
  <dcterms:created xsi:type="dcterms:W3CDTF">2017-11-27T04:44:18Z</dcterms:created>
  <dcterms:modified xsi:type="dcterms:W3CDTF">2017-11-28T03:05:00Z</dcterms:modified>
</cp:coreProperties>
</file>