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7" name="Picture 3" descr="C:\Users\User\Desktop\1 создание шаблонов\рамки с детский сад\0_65027_2ad6fdfc_XL.png"/>
          <p:cNvPicPr>
            <a:picLocks noChangeAspect="1" noChangeArrowheads="1"/>
          </p:cNvPicPr>
          <p:nvPr/>
        </p:nvPicPr>
        <p:blipFill>
          <a:blip r:embed="rId2" cstate="print"/>
          <a:srcRect l="7805" t="7046" r="10244" b="8083"/>
          <a:stretch>
            <a:fillRect/>
          </a:stretch>
        </p:blipFill>
        <p:spPr bwMode="auto">
          <a:xfrm rot="5400000">
            <a:off x="1143000" y="-1143001"/>
            <a:ext cx="6858000" cy="9144002"/>
          </a:xfrm>
          <a:prstGeom prst="rect">
            <a:avLst/>
          </a:prstGeom>
          <a:noFill/>
        </p:spPr>
      </p:pic>
      <p:pic>
        <p:nvPicPr>
          <p:cNvPr id="9" name="Picture 2" descr="http://shary24.narod.ru/olderfiles/1/143.png"/>
          <p:cNvPicPr>
            <a:picLocks noChangeAspect="1" noChangeArrowheads="1"/>
          </p:cNvPicPr>
          <p:nvPr/>
        </p:nvPicPr>
        <p:blipFill>
          <a:blip r:embed="rId3" cstate="print"/>
          <a:srcRect/>
          <a:stretch>
            <a:fillRect/>
          </a:stretch>
        </p:blipFill>
        <p:spPr bwMode="auto">
          <a:xfrm rot="375727">
            <a:off x="7164288" y="2564904"/>
            <a:ext cx="1421728" cy="2915725"/>
          </a:xfrm>
          <a:prstGeom prst="rect">
            <a:avLst/>
          </a:prstGeom>
          <a:noFill/>
          <a:effectLst>
            <a:outerShdw blurRad="152400" dist="317500" dir="5400000" sx="90000" sy="-19000" rotWithShape="0">
              <a:prstClr val="black">
                <a:alpha val="15000"/>
              </a:prstClr>
            </a:outerShdw>
          </a:effectLst>
        </p:spPr>
      </p:pic>
      <p:sp>
        <p:nvSpPr>
          <p:cNvPr id="2" name="Заголовок 1"/>
          <p:cNvSpPr>
            <a:spLocks noGrp="1"/>
          </p:cNvSpPr>
          <p:nvPr>
            <p:ph type="ctrTitle"/>
          </p:nvPr>
        </p:nvSpPr>
        <p:spPr>
          <a:xfrm>
            <a:off x="685800" y="2130425"/>
            <a:ext cx="6406480" cy="1470025"/>
          </a:xfrm>
        </p:spPr>
        <p:txBody>
          <a:bodyPr/>
          <a:lstStyle>
            <a:lvl1pPr>
              <a:defRPr>
                <a:solidFill>
                  <a:srgbClr val="001A0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683568" y="3645024"/>
            <a:ext cx="6400800" cy="1752600"/>
          </a:xfrm>
        </p:spPr>
        <p:txBody>
          <a:bodyPr/>
          <a:lstStyle>
            <a:lvl1pPr marL="0" indent="0" algn="ctr">
              <a:buNone/>
              <a:defRPr>
                <a:solidFill>
                  <a:srgbClr val="00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EF41E8-440C-44E6-8988-665046C019FE}" type="datetimeFigureOut">
              <a:rPr lang="ru-RU" smtClean="0"/>
              <a:t>26.11.2017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96452-B57D-4565-B5F7-4A1D5D38F941}" type="slidenum">
              <a:rPr lang="ru-RU" smtClean="0"/>
              <a:t>‹#›</a:t>
            </a:fld>
            <a:endParaRPr lang="ru-RU"/>
          </a:p>
        </p:txBody>
      </p:sp>
      <p:pic>
        <p:nvPicPr>
          <p:cNvPr id="8" name="Picture 2" descr="http://img-fotki.yandex.ru/get/6613/78307724.16e/0_8eb30_ca14f97_XL"/>
          <p:cNvPicPr>
            <a:picLocks noChangeAspect="1" noChangeArrowheads="1"/>
          </p:cNvPicPr>
          <p:nvPr/>
        </p:nvPicPr>
        <p:blipFill>
          <a:blip r:embed="rId4" cstate="print"/>
          <a:srcRect/>
          <a:stretch>
            <a:fillRect/>
          </a:stretch>
        </p:blipFill>
        <p:spPr bwMode="auto">
          <a:xfrm>
            <a:off x="5796136" y="4365104"/>
            <a:ext cx="2699792" cy="26302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Picture 2" descr="http://gerunirina.rusedu.net/gallery/3669/previews/1826023-8be0dcae258600bb.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67543" y="332656"/>
            <a:ext cx="2175241" cy="1800200"/>
          </a:xfrm>
          <a:prstGeom prst="rect">
            <a:avLst/>
          </a:prstGeom>
          <a:noFill/>
          <a:effectLst>
            <a:outerShdw blurRad="50800" dist="38100" dir="10800000" algn="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Скругленный прямоугольник 6"/>
          <p:cNvSpPr/>
          <p:nvPr/>
        </p:nvSpPr>
        <p:spPr>
          <a:xfrm>
            <a:off x="323528" y="260648"/>
            <a:ext cx="8496944" cy="6336704"/>
          </a:xfrm>
          <a:prstGeom prst="roundRect">
            <a:avLst>
              <a:gd name="adj" fmla="val 3942"/>
            </a:avLst>
          </a:prstGeom>
          <a:solidFill>
            <a:schemeClr val="accent5">
              <a:lumMod val="20000"/>
              <a:lumOff val="80000"/>
              <a:alpha val="73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descr="C:\Users\User\Desktop\1 создание шаблонов\рамки с детский сад\0_65027_2ad6fdfc_XL.png"/>
          <p:cNvPicPr>
            <a:picLocks noChangeAspect="1" noChangeArrowheads="1"/>
          </p:cNvPicPr>
          <p:nvPr/>
        </p:nvPicPr>
        <p:blipFill>
          <a:blip r:embed="rId2" cstate="print"/>
          <a:srcRect l="9442" t="8337" r="11550" b="9692"/>
          <a:stretch>
            <a:fillRect/>
          </a:stretch>
        </p:blipFill>
        <p:spPr bwMode="auto">
          <a:xfrm rot="5400000">
            <a:off x="1143000" y="-1143000"/>
            <a:ext cx="6858000" cy="9144000"/>
          </a:xfrm>
          <a:prstGeom prst="rect">
            <a:avLst/>
          </a:prstGeom>
          <a:noFill/>
        </p:spPr>
      </p:pic>
      <p:pic>
        <p:nvPicPr>
          <p:cNvPr id="10" name="Picture 2" descr="http://gerunirina.rusedu.net/gallery/3669/previews/1826023-8be0dcae258600bb.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187970" flipH="1">
            <a:off x="177487" y="237195"/>
            <a:ext cx="1435562" cy="1188051"/>
          </a:xfrm>
          <a:prstGeom prst="rect">
            <a:avLst/>
          </a:prstGeom>
          <a:noFill/>
          <a:effectLst>
            <a:outerShdw blurRad="50800" dist="38100" dir="10800000" algn="r" rotWithShape="0">
              <a:prstClr val="black">
                <a:alpha val="40000"/>
              </a:prstClr>
            </a:outerShdw>
          </a:effectLst>
        </p:spPr>
      </p:pic>
      <p:pic>
        <p:nvPicPr>
          <p:cNvPr id="9" name="Picture 2" descr="http://shulzz2006.users.photofile.ru/photo/shulzz2006/4134576/xlarge/100118569.gif"/>
          <p:cNvPicPr>
            <a:picLocks noChangeAspect="1" noChangeArrowheads="1"/>
          </p:cNvPicPr>
          <p:nvPr/>
        </p:nvPicPr>
        <p:blipFill>
          <a:blip r:embed="rId4" cstate="print"/>
          <a:srcRect/>
          <a:stretch>
            <a:fillRect/>
          </a:stretch>
        </p:blipFill>
        <p:spPr bwMode="auto">
          <a:xfrm>
            <a:off x="7762483" y="0"/>
            <a:ext cx="1381517" cy="1872208"/>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EF41E8-440C-44E6-8988-665046C019FE}" type="datetimeFigureOut">
              <a:rPr lang="ru-RU" smtClean="0"/>
              <a:t>26.11.2017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96452-B57D-4565-B5F7-4A1D5D38F94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0" name="Picture 3" descr="C:\Users\User\Desktop\1 создание шаблонов\рамки с детский сад\0_65027_2ad6fdfc_XL.png"/>
          <p:cNvPicPr>
            <a:picLocks noChangeAspect="1" noChangeArrowheads="1"/>
          </p:cNvPicPr>
          <p:nvPr/>
        </p:nvPicPr>
        <p:blipFill>
          <a:blip r:embed="rId2" cstate="print"/>
          <a:srcRect l="7805" t="7046" r="10244" b="8083"/>
          <a:stretch>
            <a:fillRect/>
          </a:stretch>
        </p:blipFill>
        <p:spPr bwMode="auto">
          <a:xfrm rot="5400000">
            <a:off x="1143000" y="-1143001"/>
            <a:ext cx="6858000" cy="9144002"/>
          </a:xfrm>
          <a:prstGeom prst="rect">
            <a:avLst/>
          </a:prstGeom>
          <a:noFill/>
        </p:spPr>
      </p:pic>
      <p:pic>
        <p:nvPicPr>
          <p:cNvPr id="7" name="Picture 2" descr="http://shary24.narod.ru/olderfiles/1/143.png"/>
          <p:cNvPicPr>
            <a:picLocks noChangeAspect="1" noChangeArrowheads="1"/>
          </p:cNvPicPr>
          <p:nvPr/>
        </p:nvPicPr>
        <p:blipFill>
          <a:blip r:embed="rId3" cstate="print"/>
          <a:srcRect/>
          <a:stretch>
            <a:fillRect/>
          </a:stretch>
        </p:blipFill>
        <p:spPr bwMode="auto">
          <a:xfrm rot="375727">
            <a:off x="7164288" y="2564904"/>
            <a:ext cx="1421728" cy="2915725"/>
          </a:xfrm>
          <a:prstGeom prst="rect">
            <a:avLst/>
          </a:prstGeom>
          <a:noFill/>
          <a:effectLst>
            <a:outerShdw blurRad="152400" dist="317500" dir="5400000" sx="90000" sy="-19000" rotWithShape="0">
              <a:prstClr val="black">
                <a:alpha val="15000"/>
              </a:prstClr>
            </a:outerShdw>
          </a:effectLst>
        </p:spPr>
      </p:pic>
      <p:pic>
        <p:nvPicPr>
          <p:cNvPr id="8" name="Picture 2" descr="http://img-fotki.yandex.ru/get/6613/78307724.16e/0_8eb30_ca14f97_XL"/>
          <p:cNvPicPr>
            <a:picLocks noChangeAspect="1" noChangeArrowheads="1"/>
          </p:cNvPicPr>
          <p:nvPr/>
        </p:nvPicPr>
        <p:blipFill>
          <a:blip r:embed="rId4" cstate="print"/>
          <a:srcRect/>
          <a:stretch>
            <a:fillRect/>
          </a:stretch>
        </p:blipFill>
        <p:spPr bwMode="auto">
          <a:xfrm>
            <a:off x="5796136" y="4365104"/>
            <a:ext cx="2699792" cy="26302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Заголовок 1"/>
          <p:cNvSpPr>
            <a:spLocks noGrp="1"/>
          </p:cNvSpPr>
          <p:nvPr>
            <p:ph type="title"/>
          </p:nvPr>
        </p:nvSpPr>
        <p:spPr>
          <a:xfrm>
            <a:off x="755576" y="2276872"/>
            <a:ext cx="6264696"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55576" y="3645024"/>
            <a:ext cx="6264696" cy="1500187"/>
          </a:xfrm>
        </p:spPr>
        <p:txBody>
          <a:bodyPr anchor="b">
            <a:normAutofit/>
          </a:bodyPr>
          <a:lstStyle>
            <a:lvl1pPr marL="0" indent="0">
              <a:buNone/>
              <a:defRPr sz="2800">
                <a:solidFill>
                  <a:srgbClr val="00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EF41E8-440C-44E6-8988-665046C019FE}" type="datetimeFigureOut">
              <a:rPr lang="ru-RU" smtClean="0"/>
              <a:t>26.11.2017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96452-B57D-4565-B5F7-4A1D5D38F941}" type="slidenum">
              <a:rPr lang="ru-RU" smtClean="0"/>
              <a:t>‹#›</a:t>
            </a:fld>
            <a:endParaRPr lang="ru-RU"/>
          </a:p>
        </p:txBody>
      </p:sp>
      <p:pic>
        <p:nvPicPr>
          <p:cNvPr id="9" name="Picture 2" descr="http://gerunirina.rusedu.net/gallery/3669/previews/1826023-8be0dcae258600bb.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67543" y="332656"/>
            <a:ext cx="2175241" cy="1800200"/>
          </a:xfrm>
          <a:prstGeom prst="rect">
            <a:avLst/>
          </a:prstGeom>
          <a:noFill/>
          <a:effectLst>
            <a:outerShdw blurRad="50800" dist="38100" dir="10800000" algn="r" rotWithShape="0">
              <a:prstClr val="black">
                <a:alpha val="40000"/>
              </a:prst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Скругленный прямоугольник 7"/>
          <p:cNvSpPr/>
          <p:nvPr/>
        </p:nvSpPr>
        <p:spPr>
          <a:xfrm>
            <a:off x="323528" y="260648"/>
            <a:ext cx="8496944" cy="6336704"/>
          </a:xfrm>
          <a:prstGeom prst="roundRect">
            <a:avLst>
              <a:gd name="adj" fmla="val 3942"/>
            </a:avLst>
          </a:prstGeom>
          <a:solidFill>
            <a:schemeClr val="accent5">
              <a:lumMod val="20000"/>
              <a:lumOff val="80000"/>
              <a:alpha val="73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descr="C:\Users\User\Desktop\1 создание шаблонов\рамки с детский сад\0_65027_2ad6fdfc_XL.png"/>
          <p:cNvPicPr>
            <a:picLocks noChangeAspect="1" noChangeArrowheads="1"/>
          </p:cNvPicPr>
          <p:nvPr/>
        </p:nvPicPr>
        <p:blipFill>
          <a:blip r:embed="rId2" cstate="print"/>
          <a:srcRect l="9442" t="8337" r="11550" b="9692"/>
          <a:stretch>
            <a:fillRect/>
          </a:stretch>
        </p:blipFill>
        <p:spPr bwMode="auto">
          <a:xfrm rot="5400000">
            <a:off x="1143000" y="-1143000"/>
            <a:ext cx="6858000" cy="9144000"/>
          </a:xfrm>
          <a:prstGeom prst="rect">
            <a:avLst/>
          </a:prstGeom>
          <a:noFill/>
        </p:spPr>
      </p:pic>
      <p:pic>
        <p:nvPicPr>
          <p:cNvPr id="12" name="Picture 2" descr="http://gerunirina.rusedu.net/gallery/3669/previews/1826023-8be0dcae258600bb.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0" y="188640"/>
            <a:ext cx="1305145" cy="1080120"/>
          </a:xfrm>
          <a:prstGeom prst="rect">
            <a:avLst/>
          </a:prstGeom>
          <a:noFill/>
          <a:effectLst>
            <a:outerShdw blurRad="50800" dist="38100" dir="10800000" algn="r" rotWithShape="0">
              <a:prstClr val="black">
                <a:alpha val="40000"/>
              </a:prstClr>
            </a:outerShdw>
          </a:effectLst>
        </p:spPr>
      </p:pic>
      <p:pic>
        <p:nvPicPr>
          <p:cNvPr id="11" name="Picture 2" descr="http://shulzz2006.users.photofile.ru/photo/shulzz2006/4134576/xlarge/100118569.gif"/>
          <p:cNvPicPr>
            <a:picLocks noChangeAspect="1" noChangeArrowheads="1"/>
          </p:cNvPicPr>
          <p:nvPr/>
        </p:nvPicPr>
        <p:blipFill>
          <a:blip r:embed="rId4" cstate="print"/>
          <a:srcRect/>
          <a:stretch>
            <a:fillRect/>
          </a:stretch>
        </p:blipFill>
        <p:spPr bwMode="auto">
          <a:xfrm>
            <a:off x="7762483" y="0"/>
            <a:ext cx="1381517" cy="1872208"/>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EF41E8-440C-44E6-8988-665046C019FE}" type="datetimeFigureOut">
              <a:rPr lang="ru-RU" smtClean="0"/>
              <a:t>26.11.2017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A96452-B57D-4565-B5F7-4A1D5D38F94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http://gerunirina.rusedu.net/gallery/3669/previews/1826023-8be0dcae258600bb.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467542" y="332656"/>
            <a:ext cx="1740193" cy="1440160"/>
          </a:xfrm>
          <a:prstGeom prst="rect">
            <a:avLst/>
          </a:prstGeom>
          <a:noFill/>
          <a:effectLst>
            <a:outerShdw blurRad="50800" dist="38100" dir="10800000" algn="r" rotWithShape="0">
              <a:prstClr val="black">
                <a:alpha val="40000"/>
              </a:prstClr>
            </a:outerShdw>
          </a:effectLst>
        </p:spPr>
      </p:pic>
      <p:pic>
        <p:nvPicPr>
          <p:cNvPr id="9" name="Picture 3" descr="C:\Users\User\Desktop\1 создание шаблонов\рамки с детский сад\0_65027_2ad6fdfc_XL.png"/>
          <p:cNvPicPr>
            <a:picLocks noChangeAspect="1" noChangeArrowheads="1"/>
          </p:cNvPicPr>
          <p:nvPr/>
        </p:nvPicPr>
        <p:blipFill>
          <a:blip r:embed="rId3" cstate="print"/>
          <a:srcRect l="7805" t="7046" r="10244" b="8083"/>
          <a:stretch>
            <a:fillRect/>
          </a:stretch>
        </p:blipFill>
        <p:spPr bwMode="auto">
          <a:xfrm rot="5400000">
            <a:off x="1143000" y="-1143001"/>
            <a:ext cx="6858000" cy="9144002"/>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EF41E8-440C-44E6-8988-665046C019FE}" type="datetimeFigureOut">
              <a:rPr lang="ru-RU" smtClean="0"/>
              <a:t>26.11.2017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A96452-B57D-4565-B5F7-4A1D5D38F941}" type="slidenum">
              <a:rPr lang="ru-RU" smtClean="0"/>
              <a:t>‹#›</a:t>
            </a:fld>
            <a:endParaRPr lang="ru-RU"/>
          </a:p>
        </p:txBody>
      </p:sp>
      <p:pic>
        <p:nvPicPr>
          <p:cNvPr id="6" name="Picture 2" descr="http://shary24.narod.ru/olderfiles/1/143.png"/>
          <p:cNvPicPr>
            <a:picLocks noChangeAspect="1" noChangeArrowheads="1"/>
          </p:cNvPicPr>
          <p:nvPr/>
        </p:nvPicPr>
        <p:blipFill>
          <a:blip r:embed="rId4" cstate="print"/>
          <a:srcRect/>
          <a:stretch>
            <a:fillRect/>
          </a:stretch>
        </p:blipFill>
        <p:spPr bwMode="auto">
          <a:xfrm rot="375727">
            <a:off x="7164288" y="2564904"/>
            <a:ext cx="1421728" cy="2915725"/>
          </a:xfrm>
          <a:prstGeom prst="rect">
            <a:avLst/>
          </a:prstGeom>
          <a:noFill/>
          <a:effectLst>
            <a:outerShdw blurRad="152400" dist="317500" dir="5400000" sx="90000" sy="-19000" rotWithShape="0">
              <a:prstClr val="black">
                <a:alpha val="15000"/>
              </a:prstClr>
            </a:outerShdw>
          </a:effectLst>
        </p:spPr>
      </p:pic>
      <p:pic>
        <p:nvPicPr>
          <p:cNvPr id="7" name="Picture 2" descr="http://img-fotki.yandex.ru/get/6613/78307724.16e/0_8eb30_ca14f97_XL"/>
          <p:cNvPicPr>
            <a:picLocks noChangeAspect="1" noChangeArrowheads="1"/>
          </p:cNvPicPr>
          <p:nvPr/>
        </p:nvPicPr>
        <p:blipFill>
          <a:blip r:embed="rId5" cstate="print"/>
          <a:srcRect/>
          <a:stretch>
            <a:fillRect/>
          </a:stretch>
        </p:blipFill>
        <p:spPr bwMode="auto">
          <a:xfrm>
            <a:off x="5796136" y="4365104"/>
            <a:ext cx="2699792" cy="26302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8" name="Picture 2" descr="http://shary24.narod.ru/olderfiles/1/143.png"/>
          <p:cNvPicPr>
            <a:picLocks noChangeAspect="1" noChangeArrowheads="1"/>
          </p:cNvPicPr>
          <p:nvPr/>
        </p:nvPicPr>
        <p:blipFill>
          <a:blip r:embed="rId2" cstate="print"/>
          <a:srcRect/>
          <a:stretch>
            <a:fillRect/>
          </a:stretch>
        </p:blipFill>
        <p:spPr bwMode="auto">
          <a:xfrm rot="375727">
            <a:off x="7164288" y="2564904"/>
            <a:ext cx="1421728" cy="2915725"/>
          </a:xfrm>
          <a:prstGeom prst="rect">
            <a:avLst/>
          </a:prstGeom>
          <a:noFill/>
          <a:effectLst>
            <a:outerShdw blurRad="152400" dist="317500" dir="5400000" sx="90000" sy="-19000" rotWithShape="0">
              <a:prstClr val="black">
                <a:alpha val="15000"/>
              </a:prstClr>
            </a:outerShdw>
          </a:effectLst>
        </p:spPr>
      </p:pic>
      <p:pic>
        <p:nvPicPr>
          <p:cNvPr id="5" name="Picture 3" descr="C:\Users\User\Desktop\1 создание шаблонов\рамки с детский сад\0_65027_2ad6fdfc_XL.png"/>
          <p:cNvPicPr>
            <a:picLocks noChangeAspect="1" noChangeArrowheads="1"/>
          </p:cNvPicPr>
          <p:nvPr/>
        </p:nvPicPr>
        <p:blipFill>
          <a:blip r:embed="rId3" cstate="print"/>
          <a:srcRect l="7805" t="7046" r="10244" b="8083"/>
          <a:stretch>
            <a:fillRect/>
          </a:stretch>
        </p:blipFill>
        <p:spPr bwMode="auto">
          <a:xfrm rot="5400000">
            <a:off x="1143000" y="-1143001"/>
            <a:ext cx="6858000" cy="9144002"/>
          </a:xfrm>
          <a:prstGeom prst="rect">
            <a:avLst/>
          </a:prstGeom>
          <a:noFill/>
        </p:spPr>
      </p:pic>
      <p:pic>
        <p:nvPicPr>
          <p:cNvPr id="6" name="Picture 2" descr="http://img-fotki.yandex.ru/get/6613/78307724.16e/0_8eb30_ca14f97_XL"/>
          <p:cNvPicPr>
            <a:picLocks noChangeAspect="1" noChangeArrowheads="1"/>
          </p:cNvPicPr>
          <p:nvPr/>
        </p:nvPicPr>
        <p:blipFill>
          <a:blip r:embed="rId4" cstate="print"/>
          <a:srcRect/>
          <a:stretch>
            <a:fillRect/>
          </a:stretch>
        </p:blipFill>
        <p:spPr bwMode="auto">
          <a:xfrm>
            <a:off x="5796136" y="4365104"/>
            <a:ext cx="2699792" cy="26302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2" descr="http://gerunirina.rusedu.net/gallery/3669/previews/1826023-8be0dcae258600bb.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67543" y="332656"/>
            <a:ext cx="2175241" cy="1800200"/>
          </a:xfrm>
          <a:prstGeom prst="rect">
            <a:avLst/>
          </a:prstGeom>
          <a:noFill/>
          <a:effectLst>
            <a:outerShdw blurRad="50800" dist="38100" dir="10800000" algn="r" rotWithShape="0">
              <a:prstClr val="black">
                <a:alpha val="40000"/>
              </a:prstClr>
            </a:outerShdw>
          </a:effectLst>
        </p:spPr>
      </p:pic>
      <p:sp>
        <p:nvSpPr>
          <p:cNvPr id="2" name="Дата 1"/>
          <p:cNvSpPr>
            <a:spLocks noGrp="1"/>
          </p:cNvSpPr>
          <p:nvPr>
            <p:ph type="dt" sz="half" idx="10"/>
          </p:nvPr>
        </p:nvSpPr>
        <p:spPr/>
        <p:txBody>
          <a:bodyPr/>
          <a:lstStyle/>
          <a:p>
            <a:fld id="{E7EF41E8-440C-44E6-8988-665046C019FE}" type="datetimeFigureOut">
              <a:rPr lang="ru-RU" smtClean="0"/>
              <a:t>26.11.2017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A96452-B57D-4565-B5F7-4A1D5D38F94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F41E8-440C-44E6-8988-665046C019FE}" type="datetimeFigureOut">
              <a:rPr lang="ru-RU" smtClean="0"/>
              <a:t>26.11.2017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96452-B57D-4565-B5F7-4A1D5D38F94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b="1" kern="1200" cap="none" spc="0">
          <a:ln/>
          <a:solidFill>
            <a:srgbClr val="001A00"/>
          </a:solidFill>
          <a:effectLst/>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1.bp.blogspot.com/-lrlYXqIWLhI/VpUglDJSjmI/AAAAAAAAAW0/GznaaB7Ryg4/s1600/%D0%BE%D0%B1%D1%83%D1%87%D0%B5%D0%BD%D0%B8%D0%B5.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3.bp.blogspot.com/-mzbO_9MdHOE/VpOqj6aAusI/AAAAAAAAAUs/fTyl3CBO8Ds/s1600/%D0%BC%D0%B0%D0%BC%D0%B0.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3.bp.blogspot.com/-zVJ4HOCOKAI/Vp98MKcrIZI/AAAAAAAAAb8/dO2wBJNQAuY/s1600/%D0%BC%D0%BE%D1%80%D0%BE%D0%B6%D0%B5%D0%BD%D0%BE%D0%B5.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1.bp.blogspot.com/-3wHcU-d7tCM/Vp-BRRqWmpI/AAAAAAAAAcM/kviNYt1wg5E/s1600/%D0%BB%D0%B0%D0%BA%D0%BE%D0%BC%D1%81%D1%82%D0%B2%D0%B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1.bp.blogspot.com/-R_6H3TgLa-4/VpUgM8Dn0QI/AAAAAAAAAWk/uHmE1VJZDBQ/s1600/%D0%BA%D0%BE%D0%BD%D1%82%D0%B5%D0%B9%D0%BD%D0%B5%D1%80%D1%8B.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1.bp.blogspot.com/-jvKfFGh0Sh0/VpUgaxKpd8I/AAAAAAAAAWs/73NwM-6qHTU/s1600/%D0%B2%D1%80%D0%B5%D0%BC%D1%8F.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276872"/>
            <a:ext cx="6406480" cy="1470025"/>
          </a:xfrm>
        </p:spPr>
        <p:txBody>
          <a:bodyPr/>
          <a:lstStyle/>
          <a:p>
            <a:r>
              <a:rPr lang="ru-RU" dirty="0"/>
              <a:t>8 заповедей для родителей </a:t>
            </a:r>
            <a:r>
              <a:rPr lang="ru-RU" dirty="0" smtClean="0"/>
              <a:t/>
            </a:r>
            <a:br>
              <a:rPr lang="ru-RU" dirty="0" smtClean="0"/>
            </a:br>
            <a:r>
              <a:rPr lang="ru-RU" dirty="0" smtClean="0"/>
              <a:t>ребенка-диабетика</a:t>
            </a:r>
            <a:endParaRPr lang="ru-RU" dirty="0"/>
          </a:p>
        </p:txBody>
      </p:sp>
      <p:sp>
        <p:nvSpPr>
          <p:cNvPr id="3" name="Подзаголовок 2"/>
          <p:cNvSpPr>
            <a:spLocks noGrp="1"/>
          </p:cNvSpPr>
          <p:nvPr>
            <p:ph type="subTitle" idx="1"/>
          </p:nvPr>
        </p:nvSpPr>
        <p:spPr>
          <a:xfrm>
            <a:off x="1339552" y="308248"/>
            <a:ext cx="6400800" cy="888504"/>
          </a:xfrm>
        </p:spPr>
        <p:txBody>
          <a:bodyPr>
            <a:normAutofit fontScale="85000" lnSpcReduction="20000"/>
          </a:bodyPr>
          <a:lstStyle/>
          <a:p>
            <a:r>
              <a:rPr lang="ru-RU" dirty="0" smtClean="0"/>
              <a:t>МАДОУ детский сад «ДЕТСТВО»</a:t>
            </a:r>
          </a:p>
          <a:p>
            <a:r>
              <a:rPr lang="ru-RU" dirty="0" smtClean="0"/>
              <a:t>детский сад с/п №143</a:t>
            </a:r>
            <a:endParaRPr lang="ru-RU" dirty="0"/>
          </a:p>
        </p:txBody>
      </p:sp>
      <p:pic>
        <p:nvPicPr>
          <p:cNvPr id="4" name="Picture 2" descr="http://diabetikuss.ru/articles/wp-content/uploads/2016/03/27946981-dieta-pri-riske-razvitiya-diabeta.jpg"/>
          <p:cNvPicPr>
            <a:picLocks noChangeAspect="1" noChangeArrowheads="1"/>
          </p:cNvPicPr>
          <p:nvPr/>
        </p:nvPicPr>
        <p:blipFill>
          <a:blip r:embed="rId2"/>
          <a:srcRect/>
          <a:stretch>
            <a:fillRect/>
          </a:stretch>
        </p:blipFill>
        <p:spPr bwMode="auto">
          <a:xfrm>
            <a:off x="3275856" y="4149080"/>
            <a:ext cx="2172907" cy="1243211"/>
          </a:xfrm>
          <a:prstGeom prst="rect">
            <a:avLst/>
          </a:prstGeom>
          <a:noFill/>
          <a:ln w="9525">
            <a:noFill/>
            <a:miter lim="800000"/>
            <a:headEnd/>
            <a:tailEnd/>
          </a:ln>
          <a:effectLst>
            <a:softEdge rad="317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629816"/>
            <a:ext cx="8229600" cy="1143000"/>
          </a:xfrm>
        </p:spPr>
        <p:txBody>
          <a:bodyPr/>
          <a:lstStyle/>
          <a:p>
            <a:r>
              <a:rPr lang="ru-RU" dirty="0"/>
              <a:t>Обучать родственников, друзей и помощников. </a:t>
            </a:r>
            <a:br>
              <a:rPr lang="ru-RU" dirty="0"/>
            </a:br>
            <a:endParaRPr lang="ru-RU" dirty="0"/>
          </a:p>
        </p:txBody>
      </p:sp>
      <p:sp>
        <p:nvSpPr>
          <p:cNvPr id="4" name="Прямоугольник 3"/>
          <p:cNvSpPr/>
          <p:nvPr/>
        </p:nvSpPr>
        <p:spPr>
          <a:xfrm>
            <a:off x="343705" y="1490007"/>
            <a:ext cx="8496944" cy="3970318"/>
          </a:xfrm>
          <a:prstGeom prst="rect">
            <a:avLst/>
          </a:prstGeom>
        </p:spPr>
        <p:txBody>
          <a:bodyPr wrap="square">
            <a:spAutoFit/>
          </a:bodyPr>
          <a:lstStyle/>
          <a:p>
            <a:pPr algn="just"/>
            <a:r>
              <a:rPr lang="ru-RU" dirty="0">
                <a:latin typeface="Times New Roman" pitchFamily="18" charset="0"/>
                <a:cs typeface="Times New Roman" pitchFamily="18" charset="0"/>
              </a:rPr>
              <a:t>Как мне говорили </a:t>
            </a:r>
            <a:r>
              <a:rPr lang="ru-RU" dirty="0" smtClean="0">
                <a:latin typeface="Times New Roman" pitchFamily="18" charset="0"/>
                <a:cs typeface="Times New Roman" pitchFamily="18" charset="0"/>
              </a:rPr>
              <a:t>еще, </a:t>
            </a:r>
            <a:r>
              <a:rPr lang="ru-RU" dirty="0">
                <a:latin typeface="Times New Roman" pitchFamily="18" charset="0"/>
                <a:cs typeface="Times New Roman" pitchFamily="18" charset="0"/>
              </a:rPr>
              <a:t>диабетом болеет не один ребенок, а вся семья. А еще все родственники и ближнее окружение из друзей и помощников. Наши бабушки и дедушки прошли экспресс-курс подготовки по диабету, но не могу с уверенностью сказать, что они стали практикующими специалистами. Поэтому если они остаются с ребенком, то действуют четко по инструкциям и </a:t>
            </a:r>
            <a:r>
              <a:rPr lang="ru-RU" dirty="0" err="1">
                <a:latin typeface="Times New Roman" pitchFamily="18" charset="0"/>
                <a:cs typeface="Times New Roman" pitchFamily="18" charset="0"/>
              </a:rPr>
              <a:t>малоинвазивно</a:t>
            </a:r>
            <a:r>
              <a:rPr lang="ru-RU" dirty="0">
                <a:latin typeface="Times New Roman" pitchFamily="18" charset="0"/>
                <a:cs typeface="Times New Roman" pitchFamily="18" charset="0"/>
              </a:rPr>
              <a:t> (только меряют сахар, без уколов). В больнице одна работающая мать-одиночка рассказывала, что когда ее дочери 6 лет поставили диабет 1 типа, ей пришлось срочно обучать пожилую бабушку, которая не только выучила наизусть все углеводные таблицы, но и сама придумала кучу диабетических рецептов, вроде блинов с сухофруктами. Если у Вас окажутся такие бабушки и дедушки, то Вам безумно повезло</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Нашим друзьям с детьми тоже пришлось просветиться на тему диабета, и они проявляют чудеса солидарности. Например, когда мы проводим время вместе, они не предлагают детям привычных лакомств, а единодушно поддерживают нашу пищевую аскезу. Так приятно чувствовать их поддержку.</a:t>
            </a:r>
          </a:p>
        </p:txBody>
      </p:sp>
      <p:pic>
        <p:nvPicPr>
          <p:cNvPr id="5" name="Рисунок 4" descr="https://1.bp.blogspot.com/-lrlYXqIWLhI/VpUglDJSjmI/AAAAAAAAAW0/GznaaB7Ryg4/s1600/%25D0%25BE%25D0%25B1%25D1%2583%25D1%2587%25D0%25B5%25D0%25BD%25D0%25B8%25D0%25B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229200"/>
            <a:ext cx="1737226" cy="123888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0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lstStyle/>
          <a:p>
            <a:r>
              <a:rPr lang="ru-RU" dirty="0"/>
              <a:t>Надеюсь, эти советы помогут Вам сделать жизнь с диабетом чуть менее болезненной и чуть более приятной.</a:t>
            </a:r>
            <a:br>
              <a:rPr lang="ru-RU" dirty="0"/>
            </a:br>
            <a:endParaRPr lang="ru-RU" dirty="0"/>
          </a:p>
        </p:txBody>
      </p:sp>
    </p:spTree>
    <p:extLst>
      <p:ext uri="{BB962C8B-B14F-4D97-AF65-F5344CB8AC3E}">
        <p14:creationId xmlns:p14="http://schemas.microsoft.com/office/powerpoint/2010/main" val="13634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abetikuss.ru/articles/wp-content/uploads/2016/03/27946981-dieta-pri-riske-razvitiya-diabeta.jpg"/>
          <p:cNvPicPr>
            <a:picLocks noChangeAspect="1" noChangeArrowheads="1"/>
          </p:cNvPicPr>
          <p:nvPr/>
        </p:nvPicPr>
        <p:blipFill>
          <a:blip r:embed="rId2"/>
          <a:srcRect/>
          <a:stretch>
            <a:fillRect/>
          </a:stretch>
        </p:blipFill>
        <p:spPr bwMode="auto">
          <a:xfrm>
            <a:off x="3563888" y="260648"/>
            <a:ext cx="1445865" cy="827240"/>
          </a:xfrm>
          <a:prstGeom prst="rect">
            <a:avLst/>
          </a:prstGeom>
          <a:noFill/>
          <a:ln w="9525">
            <a:noFill/>
            <a:miter lim="800000"/>
            <a:headEnd/>
            <a:tailEnd/>
          </a:ln>
        </p:spPr>
      </p:pic>
      <p:sp>
        <p:nvSpPr>
          <p:cNvPr id="4" name="Прямоугольник 3"/>
          <p:cNvSpPr/>
          <p:nvPr/>
        </p:nvSpPr>
        <p:spPr>
          <a:xfrm>
            <a:off x="323528" y="980728"/>
            <a:ext cx="8496944" cy="5507662"/>
          </a:xfrm>
          <a:prstGeom prst="rect">
            <a:avLst/>
          </a:prstGeom>
        </p:spPr>
        <p:txBody>
          <a:bodyPr wrap="square">
            <a:spAutoFit/>
          </a:bodyPr>
          <a:lstStyle/>
          <a:p>
            <a:pPr algn="just">
              <a:lnSpc>
                <a:spcPct val="115000"/>
              </a:lnSpc>
              <a:spcAft>
                <a:spcPts val="1000"/>
              </a:spcAft>
            </a:pPr>
            <a:r>
              <a:rPr lang="ru-RU" dirty="0">
                <a:solidFill>
                  <a:srgbClr val="000000"/>
                </a:solidFill>
                <a:latin typeface="Times New Roman"/>
                <a:ea typeface="Times New Roman"/>
                <a:cs typeface="Times New Roman"/>
              </a:rPr>
              <a:t>Воспитывать ребенка с диабетом 1 типа работа не из легких. Просто хорошая мама должна стать этакой супермамой, которая превращает обычную стряпню в высокую молекулярную кухню, легко считает в уме пропорции и дроби, умеет на глаз определять удельный вес того или иного продукта, читает всем желающим лекции о медленных и быстрых углеводах, может виртуозно сделать укол из любого положения и при любом освещении (даже ночью при свете мобильного телефона). Я помню, что когда мой малыш на протяжении первых лет жизни орал и капризничал все дни напролет, я, будучи порядочной матерью с высшим образованием, лопатила всевозможную литературу по детской психологии и разумному </a:t>
            </a:r>
            <a:r>
              <a:rPr lang="ru-RU" dirty="0" smtClean="0">
                <a:solidFill>
                  <a:srgbClr val="000000"/>
                </a:solidFill>
                <a:latin typeface="Times New Roman"/>
                <a:ea typeface="Times New Roman"/>
                <a:cs typeface="Times New Roman"/>
              </a:rPr>
              <a:t>«</a:t>
            </a:r>
            <a:r>
              <a:rPr lang="ru-RU" dirty="0" err="1" smtClean="0">
                <a:solidFill>
                  <a:srgbClr val="000000"/>
                </a:solidFill>
                <a:latin typeface="Times New Roman"/>
                <a:ea typeface="Times New Roman"/>
                <a:cs typeface="Times New Roman"/>
              </a:rPr>
              <a:t>родительству</a:t>
            </a:r>
            <a:r>
              <a:rPr lang="ru-RU" dirty="0" smtClean="0">
                <a:solidFill>
                  <a:srgbClr val="000000"/>
                </a:solidFill>
                <a:latin typeface="Times New Roman"/>
                <a:ea typeface="Times New Roman"/>
                <a:cs typeface="Times New Roman"/>
              </a:rPr>
              <a:t>». </a:t>
            </a:r>
            <a:r>
              <a:rPr lang="ru-RU" dirty="0">
                <a:solidFill>
                  <a:srgbClr val="000000"/>
                </a:solidFill>
                <a:latin typeface="Times New Roman"/>
                <a:ea typeface="Times New Roman"/>
                <a:cs typeface="Times New Roman"/>
              </a:rPr>
              <a:t>И главное, что я вынесла из всех этих прекрасных руководств по эксплуатации трудных детей, было универсальное и беспроигрышное сочетание трех компонентов: терпения, чувства юмора и хитрости. Если быть терпеливым (не срываться), ко всему относится с юмором (иначе хроническая депрессия не за горами) и использовать хитрость и выдумку вместо силы и принуждения (в 2 раза меньше детского плача Вам обеспечено), можно справиться с любыми проблемами. С диабетом точно также. Вот ряд </a:t>
            </a:r>
            <a:r>
              <a:rPr lang="ru-RU" b="1" dirty="0">
                <a:solidFill>
                  <a:srgbClr val="000000"/>
                </a:solidFill>
                <a:latin typeface="Times New Roman"/>
                <a:ea typeface="Times New Roman"/>
                <a:cs typeface="Times New Roman"/>
              </a:rPr>
              <a:t>правил-советов для родителей</a:t>
            </a:r>
            <a:r>
              <a:rPr lang="ru-RU" dirty="0">
                <a:solidFill>
                  <a:srgbClr val="000000"/>
                </a:solidFill>
                <a:latin typeface="Times New Roman"/>
                <a:ea typeface="Times New Roman"/>
                <a:cs typeface="Times New Roman"/>
              </a:rPr>
              <a:t>, чтобы сделать жизнь с диабетом немного лучше.</a:t>
            </a:r>
            <a:endParaRPr lang="ru-RU" sz="1400" dirty="0">
              <a:ea typeface="Calibri"/>
              <a:cs typeface="Times New Roman"/>
            </a:endParaRPr>
          </a:p>
        </p:txBody>
      </p:sp>
    </p:spTree>
    <p:extLst>
      <p:ext uri="{BB962C8B-B14F-4D97-AF65-F5344CB8AC3E}">
        <p14:creationId xmlns:p14="http://schemas.microsoft.com/office/powerpoint/2010/main" val="9869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Убрать еду из зоны свободного доступа. </a:t>
            </a:r>
          </a:p>
        </p:txBody>
      </p:sp>
      <p:sp>
        <p:nvSpPr>
          <p:cNvPr id="4" name="Прямоугольник 3"/>
          <p:cNvSpPr/>
          <p:nvPr/>
        </p:nvSpPr>
        <p:spPr>
          <a:xfrm>
            <a:off x="395536" y="1772816"/>
            <a:ext cx="8424936" cy="2862322"/>
          </a:xfrm>
          <a:prstGeom prst="rect">
            <a:avLst/>
          </a:prstGeom>
        </p:spPr>
        <p:txBody>
          <a:bodyPr wrap="square">
            <a:spAutoFit/>
          </a:bodyPr>
          <a:lstStyle/>
          <a:p>
            <a:pPr algn="just"/>
            <a:r>
              <a:rPr lang="ru-RU" dirty="0">
                <a:latin typeface="Times New Roman" pitchFamily="18" charset="0"/>
                <a:cs typeface="Times New Roman" pitchFamily="18" charset="0"/>
              </a:rPr>
              <a:t>Вы сами прекрасно знаете, как это  работает. Когда на столе лежит печенье или конфеты, рука так и тянется их взять. А не было бы их в поле зрения, Вы бы, скорее всего, о них и не вспомнили. На кухне вся еда должна быть аккуратно размещена на закрытых полках, никаких вазонов с фруктами и плетеных корзинок для хлеба. С ребенком это работает очень надежно. Раньше наш малыш всегда требовал к супу кусок хлеба, а потом еще один и еще, а лучше вместо супа. Теперь хлеба нигде не видать, потому о нем редко вспоминают. Хотя переход из "свободной экономической зоны" к плановому пищевому снабжению стоил нам определенных временных и нервно-энергетических затрат. В самом начале нам пришлось довольно нелегко.</a:t>
            </a:r>
          </a:p>
        </p:txBody>
      </p:sp>
      <p:pic>
        <p:nvPicPr>
          <p:cNvPr id="5" name="Рисунок 4" descr="https://3.bp.blogspot.com/-mzbO_9MdHOE/VpOqj6aAusI/AAAAAAAAAUs/fTyl3CBO8Ds/s1600/%25D0%25BC%25D0%25B0%25D0%25BC%25D0%25B0.jpg">
            <a:hlinkClick r:id="rId2"/>
          </p:cNvPr>
          <p:cNvPicPr/>
          <p:nvPr/>
        </p:nvPicPr>
        <p:blipFill rotWithShape="1">
          <a:blip r:embed="rId3">
            <a:extLst>
              <a:ext uri="{28A0092B-C50C-407E-A947-70E740481C1C}">
                <a14:useLocalDpi xmlns:a14="http://schemas.microsoft.com/office/drawing/2010/main" val="0"/>
              </a:ext>
            </a:extLst>
          </a:blip>
          <a:srcRect b="16417"/>
          <a:stretch/>
        </p:blipFill>
        <p:spPr bwMode="auto">
          <a:xfrm>
            <a:off x="6576775" y="4941168"/>
            <a:ext cx="1959233" cy="1223074"/>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740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872" y="701824"/>
            <a:ext cx="8229600" cy="1143000"/>
          </a:xfrm>
        </p:spPr>
        <p:txBody>
          <a:bodyPr/>
          <a:lstStyle/>
          <a:p>
            <a:r>
              <a:rPr lang="ru-RU" dirty="0"/>
              <a:t>Не есть запрещенных продуктов при ребенке.</a:t>
            </a:r>
            <a:br>
              <a:rPr lang="ru-RU" dirty="0"/>
            </a:br>
            <a:endParaRPr lang="ru-RU" dirty="0"/>
          </a:p>
        </p:txBody>
      </p:sp>
      <p:sp>
        <p:nvSpPr>
          <p:cNvPr id="4" name="Прямоугольник 3"/>
          <p:cNvSpPr/>
          <p:nvPr/>
        </p:nvSpPr>
        <p:spPr>
          <a:xfrm>
            <a:off x="323528" y="1700808"/>
            <a:ext cx="8496944" cy="3139321"/>
          </a:xfrm>
          <a:prstGeom prst="rect">
            <a:avLst/>
          </a:prstGeom>
        </p:spPr>
        <p:txBody>
          <a:bodyPr wrap="square">
            <a:spAutoFit/>
          </a:bodyPr>
          <a:lstStyle/>
          <a:p>
            <a:pPr algn="just"/>
            <a:r>
              <a:rPr lang="ru-RU" dirty="0">
                <a:latin typeface="Times New Roman" pitchFamily="18" charset="0"/>
                <a:cs typeface="Times New Roman" pitchFamily="18" charset="0"/>
              </a:rPr>
              <a:t>Сначала мне казалось, что нам с мужем всегда придется есть по очереди (пока другой отгоняет малыша от кухни), или только когда ребенок спит (чтобы его глаза не видели нашего чревоугодия), или под покровом ночи (для верности). Меня эта перспектива приводила в ужас, но первый месяц мы делали именно так. Все потому, что малыш после больницы и предшествующего ей истощения был все время голодным и зацикленным на еде. </a:t>
            </a:r>
            <a:r>
              <a:rPr lang="ru-RU" dirty="0" smtClean="0">
                <a:latin typeface="Times New Roman" pitchFamily="18" charset="0"/>
                <a:cs typeface="Times New Roman" pitchFamily="18" charset="0"/>
              </a:rPr>
              <a:t>Сейчас </a:t>
            </a:r>
            <a:r>
              <a:rPr lang="ru-RU" dirty="0">
                <a:latin typeface="Times New Roman" pitchFamily="18" charset="0"/>
                <a:cs typeface="Times New Roman" pitchFamily="18" charset="0"/>
              </a:rPr>
              <a:t>мы так сильно не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шифруемся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но вот всякие блины-пироги-булки-пирожные едим в безопасном уединении, чтобы не дразнить маленького «зверя». Вообще дети (наш в особенности) очень консервативны в еде. Если им что-то нравится, они не ищут кулинарного разнообразия (в отличие от взрослых). Но если ваш ребенок уже успел познакомиться с разными вкусностями, лучше его лишний раз не провоцировать.</a:t>
            </a:r>
          </a:p>
        </p:txBody>
      </p:sp>
      <p:pic>
        <p:nvPicPr>
          <p:cNvPr id="5" name="Рисунок 4" descr="https://3.bp.blogspot.com/-zVJ4HOCOKAI/Vp98MKcrIZI/AAAAAAAAAb8/dO2wBJNQAuY/s200/%25D0%25BC%25D0%25BE%25D1%2580%25D0%25BE%25D0%25B6%25D0%25B5%25D0%25BD%25D0%25BE%25D0%25B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05666" y="4909228"/>
            <a:ext cx="1584176" cy="154623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876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755" y="476672"/>
            <a:ext cx="8229600" cy="1143000"/>
          </a:xfrm>
        </p:spPr>
        <p:txBody>
          <a:bodyPr/>
          <a:lstStyle/>
          <a:p>
            <a:r>
              <a:rPr lang="ru-RU" dirty="0"/>
              <a:t>Четко определить, </a:t>
            </a:r>
            <a:r>
              <a:rPr lang="ru-RU" dirty="0" smtClean="0"/>
              <a:t/>
            </a:r>
            <a:br>
              <a:rPr lang="ru-RU" dirty="0" smtClean="0"/>
            </a:br>
            <a:r>
              <a:rPr lang="ru-RU" dirty="0" smtClean="0"/>
              <a:t>какие </a:t>
            </a:r>
            <a:r>
              <a:rPr lang="ru-RU" dirty="0"/>
              <a:t>лакомства разрешены и в каком количестве.</a:t>
            </a:r>
          </a:p>
        </p:txBody>
      </p:sp>
      <p:sp>
        <p:nvSpPr>
          <p:cNvPr id="4" name="Прямоугольник 3"/>
          <p:cNvSpPr/>
          <p:nvPr/>
        </p:nvSpPr>
        <p:spPr>
          <a:xfrm>
            <a:off x="323528" y="1988840"/>
            <a:ext cx="8496944" cy="3970318"/>
          </a:xfrm>
          <a:prstGeom prst="rect">
            <a:avLst/>
          </a:prstGeom>
        </p:spPr>
        <p:txBody>
          <a:bodyPr wrap="square">
            <a:spAutoFit/>
          </a:bodyPr>
          <a:lstStyle/>
          <a:p>
            <a:pPr algn="just"/>
            <a:r>
              <a:rPr lang="ru-RU" dirty="0">
                <a:latin typeface="Times New Roman" pitchFamily="18" charset="0"/>
                <a:cs typeface="Times New Roman" pitchFamily="18" charset="0"/>
              </a:rPr>
              <a:t>Детям нужны границы и порядок. Это еще одна правильная мысль, унаследованная мною из умных книг для сознательных родителей. Вопрос не в том, как бы по возможности безболезненно и побольше всего запретить детям (для их же блага), а как создать устойчивую систему «можно» и «нельзя», при которой конфликты и истерики сведены к минимуму. В случае с детским диабетом это очень важный момент. Ведь если не придерживаться системного подхода, Вам не избежать стычек. Например, мы изначально выбрали в качестве допустимых лакомств сушки (до 4-5 сушек в день), хлебцы (до 6-8 хлебцев в день), </a:t>
            </a:r>
            <a:r>
              <a:rPr lang="ru-RU" dirty="0" err="1">
                <a:latin typeface="Times New Roman" pitchFamily="18" charset="0"/>
                <a:cs typeface="Times New Roman" pitchFamily="18" charset="0"/>
              </a:rPr>
              <a:t>круассан</a:t>
            </a:r>
            <a:r>
              <a:rPr lang="ru-RU" dirty="0">
                <a:latin typeface="Times New Roman" pitchFamily="18" charset="0"/>
                <a:cs typeface="Times New Roman" pitchFamily="18" charset="0"/>
              </a:rPr>
              <a:t> с сыром или другая несладкая выпечка (по выходным), творожный сырок без шоколада (1-2 раза в неделю). В начале малыш еще мог подискутировать на тему увеличения количества выдаваемых деликатесов, но с течением времени он настолько привык, что ему самому нравится следовать этим правилам. Он сам говорит: «Мама, ты принесешь мне на перекус 2 </a:t>
            </a:r>
            <a:r>
              <a:rPr lang="ru-RU" dirty="0" err="1">
                <a:latin typeface="Times New Roman" pitchFamily="18" charset="0"/>
                <a:cs typeface="Times New Roman" pitchFamily="18" charset="0"/>
              </a:rPr>
              <a:t>сусечки</a:t>
            </a:r>
            <a:r>
              <a:rPr lang="ru-RU" dirty="0">
                <a:latin typeface="Times New Roman" pitchFamily="18" charset="0"/>
                <a:cs typeface="Times New Roman" pitchFamily="18" charset="0"/>
              </a:rPr>
              <a:t>?» или «В субботу мы пойдем в кафе и я съем там булочку».</a:t>
            </a:r>
          </a:p>
        </p:txBody>
      </p:sp>
      <p:pic>
        <p:nvPicPr>
          <p:cNvPr id="5" name="Рисунок 4" descr="https://1.bp.blogspot.com/-3wHcU-d7tCM/Vp-BRRqWmpI/AAAAAAAAAcM/kviNYt1wg5E/s320/%25D0%25BB%25D0%25B0%25D0%25BA%25D0%25BE%25D0%25BC%25D1%2581%25D1%2582%25D0%25B2%25D0%25B0.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661248"/>
            <a:ext cx="1296144" cy="850587"/>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07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577" y="332656"/>
            <a:ext cx="8229600" cy="1143000"/>
          </a:xfrm>
        </p:spPr>
        <p:txBody>
          <a:bodyPr/>
          <a:lstStyle/>
          <a:p>
            <a:r>
              <a:rPr lang="ru-RU" dirty="0"/>
              <a:t>Все свое ношу с собой. </a:t>
            </a:r>
          </a:p>
        </p:txBody>
      </p:sp>
      <p:sp>
        <p:nvSpPr>
          <p:cNvPr id="4" name="Прямоугольник 3"/>
          <p:cNvSpPr/>
          <p:nvPr/>
        </p:nvSpPr>
        <p:spPr>
          <a:xfrm>
            <a:off x="328642" y="1353850"/>
            <a:ext cx="8496944" cy="3970318"/>
          </a:xfrm>
          <a:prstGeom prst="rect">
            <a:avLst/>
          </a:prstGeom>
        </p:spPr>
        <p:txBody>
          <a:bodyPr wrap="square">
            <a:spAutoFit/>
          </a:bodyPr>
          <a:lstStyle/>
          <a:p>
            <a:r>
              <a:rPr lang="ru-RU" dirty="0">
                <a:latin typeface="Times New Roman" pitchFamily="18" charset="0"/>
                <a:cs typeface="Times New Roman" pitchFamily="18" charset="0"/>
              </a:rPr>
              <a:t>Я уже забыла, что такое быстро и налегке выйти из дома. Женскую сумку я давно поменяла на вместительный ортопедический рюкзак. Большинство мам таскает с собой кучу детских вещей от салфеток и печенья до сменного комплекта одежды. Маме диабетика нужно добавить еще несколько предметов. Вот из чего состоит мой боекомплект: мобильный </a:t>
            </a:r>
            <a:r>
              <a:rPr lang="ru-RU" dirty="0" err="1">
                <a:latin typeface="Times New Roman" pitchFamily="18" charset="0"/>
                <a:cs typeface="Times New Roman" pitchFamily="18" charset="0"/>
              </a:rPr>
              <a:t>глюкометр</a:t>
            </a:r>
            <a:r>
              <a:rPr lang="ru-RU" dirty="0">
                <a:latin typeface="Times New Roman" pitchFamily="18" charset="0"/>
                <a:cs typeface="Times New Roman" pitchFamily="18" charset="0"/>
              </a:rPr>
              <a:t>, салфетки (спиртовые и очищающие для рук), инсулины (если идем куда-то надолго), карманные весы (если предполагается застолье), сок (на случай гипогликемии), несколько видов перекуса (фрукт, хлебцы, сушки) и дневник самоконтроля с ручкой (иногда забываю и заполняю его потом). Если мы едем в гости или на длительные увеселительные мероприятия, то я беру домашнюю еду, устойчивую к транспортировке. Идеальный вариант – это сырники или творожная запеканка. Это вкусно, не требует разогревания и гарантированно порадует малыша, а родителей лишит головной боли по поводу того, чем накормить ребенка в незнакомом месте и как это посчитать. А еще хорошим подспорьем на ходу будут низкоуглеводные </a:t>
            </a:r>
            <a:r>
              <a:rPr lang="ru-RU" dirty="0" smtClean="0">
                <a:latin typeface="Times New Roman" pitchFamily="18" charset="0"/>
                <a:cs typeface="Times New Roman" pitchFamily="18" charset="0"/>
              </a:rPr>
              <a:t>перекусы.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8933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8229600" cy="1143000"/>
          </a:xfrm>
        </p:spPr>
        <p:txBody>
          <a:bodyPr/>
          <a:lstStyle/>
          <a:p>
            <a:r>
              <a:rPr lang="ru-RU" dirty="0"/>
              <a:t>Приготовить и рассчитать всю еду, когда оставляете ребенка с кем-либо.</a:t>
            </a:r>
            <a:br>
              <a:rPr lang="ru-RU" dirty="0"/>
            </a:br>
            <a:endParaRPr lang="ru-RU" dirty="0"/>
          </a:p>
        </p:txBody>
      </p:sp>
      <p:sp>
        <p:nvSpPr>
          <p:cNvPr id="4" name="Прямоугольник 3"/>
          <p:cNvSpPr/>
          <p:nvPr/>
        </p:nvSpPr>
        <p:spPr>
          <a:xfrm>
            <a:off x="328286" y="2060848"/>
            <a:ext cx="8496944" cy="3693319"/>
          </a:xfrm>
          <a:prstGeom prst="rect">
            <a:avLst/>
          </a:prstGeom>
        </p:spPr>
        <p:txBody>
          <a:bodyPr wrap="square">
            <a:spAutoFit/>
          </a:bodyPr>
          <a:lstStyle/>
          <a:p>
            <a:pPr algn="just"/>
            <a:r>
              <a:rPr lang="ru-RU" dirty="0">
                <a:latin typeface="Times New Roman" pitchFamily="18" charset="0"/>
                <a:cs typeface="Times New Roman" pitchFamily="18" charset="0"/>
              </a:rPr>
              <a:t>Когда нам только поставили диагноз, я даже не могла себе представить, как я смогу оставить ребенка с кем-либо. Это же такая ответственность! Первый месяц после больницы нам даже пришлось отпустить няню, а мне забросить работу, йогу и все на свете. Но буквально через несколько недель мы наладили быт, а ребеночек отъелся, и я впервые смогла оставлять ребенка няне на несколько часов и папе на целый день. Главное в этом вопросе – стратегическое пищевое планирование. Во-первых, нужно готовить то, что ребенок гарантированно будет есть. Чтобы папе или няне не пришлось экстренно придумывать, чем накормить малыша. Во-вторых, лучше самой все взвесить и рассчитать, чтобы избежать возможных ошибок. Я так и делаю: раскладываю всю еду по контейнерам и пишу, сколько где чего по весу и хлебным единицам. В-третьих, заранее выбрать оптимальную дозу инсулина к каждому блюду. Я всегда выбираю отлаженно работающие соотношения. Никаких новых продуктов и кулинарных экспериментов.</a:t>
            </a:r>
          </a:p>
        </p:txBody>
      </p:sp>
      <p:pic>
        <p:nvPicPr>
          <p:cNvPr id="5" name="Рисунок 4" descr="https://1.bp.blogspot.com/-R_6H3TgLa-4/VpUgM8Dn0QI/AAAAAAAAAWk/uHmE1VJZDBQ/s320/%25D0%25BA%25D0%25BE%25D0%25BD%25D1%2582%25D0%25B5%25D0%25B9%25D0%25BD%25D0%25B5%25D1%2580%25D1%258B.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8265" y="5472956"/>
            <a:ext cx="1584176" cy="1124396"/>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757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8229600" cy="1143000"/>
          </a:xfrm>
        </p:spPr>
        <p:txBody>
          <a:bodyPr/>
          <a:lstStyle/>
          <a:p>
            <a:r>
              <a:rPr lang="ru-RU" dirty="0"/>
              <a:t>Планировать свое время. </a:t>
            </a:r>
            <a:br>
              <a:rPr lang="ru-RU" dirty="0"/>
            </a:br>
            <a:endParaRPr lang="ru-RU" dirty="0"/>
          </a:p>
        </p:txBody>
      </p:sp>
      <p:sp>
        <p:nvSpPr>
          <p:cNvPr id="4" name="Прямоугольник 3"/>
          <p:cNvSpPr/>
          <p:nvPr/>
        </p:nvSpPr>
        <p:spPr>
          <a:xfrm>
            <a:off x="323528" y="908720"/>
            <a:ext cx="8496944" cy="4247317"/>
          </a:xfrm>
          <a:prstGeom prst="rect">
            <a:avLst/>
          </a:prstGeom>
        </p:spPr>
        <p:txBody>
          <a:bodyPr wrap="square">
            <a:spAutoFit/>
          </a:bodyPr>
          <a:lstStyle/>
          <a:p>
            <a:pPr algn="just"/>
            <a:r>
              <a:rPr lang="ru-RU" dirty="0">
                <a:latin typeface="Times New Roman" pitchFamily="18" charset="0"/>
                <a:cs typeface="Times New Roman" pitchFamily="18" charset="0"/>
              </a:rPr>
              <a:t>Вообще это очень ценный навык. Я думаю, практически все родители стремятся максимально использовать его для собственных нужд. В случае с диабетом, когда устанавливается строгий распорядок дня и ритм жизни синхронизируется с уколами инсулина, начинаешь использовать время очень эффективно – буквально каждая минута на счету. Например, мой 5-летний племянник может обедать целый час, неспешно ковыряя еду в тарелке под ласковые уговоры бабушки доесть последний кусочек. Многие дети долго сидят за столом, играют с едой руками, для них это забава. В нашем случае это просто недопустимо. На еду у нас отводится 10 минут максимум. Смолотили, укололи и гуляй. После укола инсулина есть 2-3 часа, когда можно передохнуть. Обычно я планирую время так, чтобы самой покормить ребенка, сделать укол, а потом могу смело передать его в заботливые руки бабушки или няни, которые должны только померить сахара через 2 часа и отрапортовать мне. Моя стратегия состоит в том, чтобы все ключевые процедуры (основные приемы пищи и уколы) выполнять самой и очень оперативно, чтобы освободить как можно больше времени для себя.</a:t>
            </a:r>
          </a:p>
        </p:txBody>
      </p:sp>
      <p:pic>
        <p:nvPicPr>
          <p:cNvPr id="5" name="Рисунок 4" descr="https://1.bp.blogspot.com/-jvKfFGh0Sh0/VpUgaxKpd8I/AAAAAAAAAWs/73NwM-6qHTU/s320/%25D0%25B2%25D1%2580%25D0%25B5%25D0%25BC%25D1%258F.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869160"/>
            <a:ext cx="1512168" cy="1595055"/>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782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9816"/>
            <a:ext cx="8229600" cy="1143000"/>
          </a:xfrm>
        </p:spPr>
        <p:txBody>
          <a:bodyPr/>
          <a:lstStyle/>
          <a:p>
            <a:r>
              <a:rPr lang="ru-RU" dirty="0"/>
              <a:t>Делить «диабетические» обязанности между родителями. </a:t>
            </a:r>
          </a:p>
        </p:txBody>
      </p:sp>
      <p:sp>
        <p:nvSpPr>
          <p:cNvPr id="4" name="Прямоугольник 3"/>
          <p:cNvSpPr/>
          <p:nvPr/>
        </p:nvSpPr>
        <p:spPr>
          <a:xfrm>
            <a:off x="323528" y="2204864"/>
            <a:ext cx="8496944" cy="3416320"/>
          </a:xfrm>
          <a:prstGeom prst="rect">
            <a:avLst/>
          </a:prstGeom>
        </p:spPr>
        <p:txBody>
          <a:bodyPr wrap="square">
            <a:spAutoFit/>
          </a:bodyPr>
          <a:lstStyle/>
          <a:p>
            <a:pPr algn="just"/>
            <a:r>
              <a:rPr lang="ru-RU" dirty="0">
                <a:latin typeface="Times New Roman" pitchFamily="18" charset="0"/>
                <a:cs typeface="Times New Roman" pitchFamily="18" charset="0"/>
              </a:rPr>
              <a:t>Понятно, что большая часть диабетического бремени ляжет на мамины плечи. У меня был период, когда я настолько психологически уставала от диабетической рутины, что к концу недели мне становилось дурно от вида иголок и окровавленных тест-полосок. Поэтому со временем мы негласно решили с мужем, что в выходные он берет на себя большинство ритуалов по диабетическому жизнеобеспечению, а в качестве ежемесячного бонуса отпускает меня в выходной на все четыре стороны с телефоном только для экстренной связи. Такие разгрузочные (для психики) дни стали для меня настоящим спасением, потому что только с мужем я могу совершенно спокойно оставить ребенка и забыть о существовании диабета на несколько бесценных часов, а то и на целый день. Самое тяжелое в диабетической практике – это конечно ночные дежурства с постоянным измерением сахара. Мы всегда делим эту участь поровну. Одну ночь – мама, другую – папа. </a:t>
            </a:r>
          </a:p>
        </p:txBody>
      </p:sp>
    </p:spTree>
    <p:extLst>
      <p:ext uri="{BB962C8B-B14F-4D97-AF65-F5344CB8AC3E}">
        <p14:creationId xmlns:p14="http://schemas.microsoft.com/office/powerpoint/2010/main" val="647859796"/>
      </p:ext>
    </p:extLst>
  </p:cSld>
  <p:clrMapOvr>
    <a:masterClrMapping/>
  </p:clrMapOvr>
</p:sld>
</file>

<file path=ppt/theme/theme1.xml><?xml version="1.0" encoding="utf-8"?>
<a:theme xmlns:a="http://schemas.openxmlformats.org/drawingml/2006/main" name="Шаблон Детство">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Детство</Template>
  <TotalTime>100</TotalTime>
  <Words>1506</Words>
  <Application>Microsoft Office PowerPoint</Application>
  <PresentationFormat>Экран (4:3)</PresentationFormat>
  <Paragraphs>22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Шаблон Детство</vt:lpstr>
      <vt:lpstr>8 заповедей для родителей  ребенка-диабетика</vt:lpstr>
      <vt:lpstr>Презентация PowerPoint</vt:lpstr>
      <vt:lpstr>Убрать еду из зоны свободного доступа. </vt:lpstr>
      <vt:lpstr>Не есть запрещенных продуктов при ребенке. </vt:lpstr>
      <vt:lpstr>Четко определить,  какие лакомства разрешены и в каком количестве.</vt:lpstr>
      <vt:lpstr>Все свое ношу с собой. </vt:lpstr>
      <vt:lpstr>Приготовить и рассчитать всю еду, когда оставляете ребенка с кем-либо. </vt:lpstr>
      <vt:lpstr>Планировать свое время.  </vt:lpstr>
      <vt:lpstr>Делить «диабетические» обязанности между родителями. </vt:lpstr>
      <vt:lpstr>Обучать родственников, друзей и помощников.  </vt:lpstr>
      <vt:lpstr>Надеюсь, эти советы помогут Вам сделать жизнь с диабетом чуть менее болезненной и чуть более приятной.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«Детство»</dc:title>
  <dc:creator>User</dc:creator>
  <cp:lastModifiedBy>user</cp:lastModifiedBy>
  <cp:revision>9</cp:revision>
  <dcterms:created xsi:type="dcterms:W3CDTF">2014-05-16T15:23:04Z</dcterms:created>
  <dcterms:modified xsi:type="dcterms:W3CDTF">2017-11-26T17:02:18Z</dcterms:modified>
</cp:coreProperties>
</file>