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9" r:id="rId3"/>
    <p:sldId id="314" r:id="rId4"/>
    <p:sldId id="312" r:id="rId5"/>
    <p:sldId id="313" r:id="rId6"/>
    <p:sldId id="286" r:id="rId7"/>
    <p:sldId id="299" r:id="rId8"/>
    <p:sldId id="311" r:id="rId9"/>
    <p:sldId id="308" r:id="rId10"/>
    <p:sldId id="293" r:id="rId11"/>
    <p:sldId id="283" r:id="rId12"/>
    <p:sldId id="31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49CF2-5E68-4859-B5DF-9B5FA859EFE5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3A53-6CF7-44DC-B1A1-4FCE370B6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mag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109"/>
            <a:ext cx="9180512" cy="6858000"/>
          </a:xfrm>
          <a:prstGeom prst="rect">
            <a:avLst/>
          </a:prstGeom>
          <a:noFill/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539552" y="3429000"/>
            <a:ext cx="8280920" cy="3024336"/>
          </a:xfrm>
        </p:spPr>
        <p:txBody>
          <a:bodyPr>
            <a:normAutofit fontScale="90000"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</a:rPr>
              <a:t>                                                                 Катаева  </a:t>
            </a:r>
            <a:r>
              <a:rPr lang="ru-RU" sz="1800" b="1" i="1" dirty="0" err="1" smtClean="0">
                <a:latin typeface="Times New Roman" pitchFamily="18" charset="0"/>
              </a:rPr>
              <a:t>Райхана</a:t>
            </a:r>
            <a:r>
              <a:rPr lang="ru-RU" sz="1800" b="1" i="1" dirty="0" smtClean="0">
                <a:latin typeface="Times New Roman" pitchFamily="18" charset="0"/>
              </a:rPr>
              <a:t>  </a:t>
            </a:r>
            <a:r>
              <a:rPr lang="ru-RU" sz="1800" b="1" i="1" dirty="0" err="1" smtClean="0">
                <a:latin typeface="Times New Roman" pitchFamily="18" charset="0"/>
              </a:rPr>
              <a:t>Магсумзяновна</a:t>
            </a:r>
            <a:r>
              <a:rPr lang="ru-RU" sz="1800" b="1" i="1" dirty="0" smtClean="0">
                <a:latin typeface="Times New Roman" pitchFamily="18" charset="0"/>
              </a:rPr>
              <a:t>,</a:t>
            </a:r>
            <a:br>
              <a:rPr lang="ru-RU" sz="1800" b="1" i="1" dirty="0" smtClean="0">
                <a:latin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</a:rPr>
              <a:t>учитель-логопед,</a:t>
            </a:r>
            <a:br>
              <a:rPr lang="ru-RU" sz="1800" b="1" i="1" dirty="0" smtClean="0">
                <a:latin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</a:rPr>
              <a:t>МАДОУ </a:t>
            </a:r>
            <a:r>
              <a:rPr lang="ru-RU" sz="1800" b="1" i="1" dirty="0" err="1" smtClean="0">
                <a:latin typeface="Times New Roman" pitchFamily="18" charset="0"/>
              </a:rPr>
              <a:t>д</a:t>
            </a:r>
            <a:r>
              <a:rPr lang="ru-RU" sz="1800" b="1" i="1" dirty="0" smtClean="0">
                <a:latin typeface="Times New Roman" pitchFamily="18" charset="0"/>
              </a:rPr>
              <a:t>/с «Детство» - СП детский сад №190</a:t>
            </a:r>
            <a:r>
              <a:rPr lang="ru-RU" sz="2000" b="1" i="1" dirty="0" smtClean="0">
                <a:latin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</a:rPr>
            </a:br>
            <a:endParaRPr lang="ru-RU" sz="2000" dirty="0" smtClean="0"/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332656"/>
            <a:ext cx="7632847" cy="86409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Муниципальное автономное дошкольное образовательное учреждение детский сад «Детство» комбинированного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вида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988840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Педагогическая диагностика произносительной стороны речи </a:t>
            </a:r>
            <a:endParaRPr lang="ru-RU" sz="36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</a:rPr>
              <a:t>у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</a:rPr>
              <a:t>детей дошкольного возраста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посредством игровых технологий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580112" y="582067"/>
            <a:ext cx="34563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«Грузовичок»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игры:</a:t>
            </a:r>
            <a:r>
              <a:rPr lang="ru-RU" sz="2000" dirty="0" smtClean="0">
                <a:latin typeface="Times New Roman"/>
              </a:rPr>
              <a:t> </a:t>
            </a:r>
            <a:r>
              <a:rPr lang="ru-RU" sz="2000" dirty="0" smtClean="0">
                <a:latin typeface="Times New Roman"/>
              </a:rPr>
              <a:t>умение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различать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твердые и мягкие звуки.</a:t>
            </a:r>
            <a:endParaRPr lang="ru-RU" sz="1600" dirty="0">
              <a:ea typeface="Calibri"/>
              <a:cs typeface="Times New Roman"/>
            </a:endParaRPr>
          </a:p>
          <a:p>
            <a:pPr lvl="0" indent="457200"/>
            <a:endParaRPr lang="ru-RU" sz="2000" dirty="0" smtClean="0">
              <a:latin typeface="Times New Roman"/>
              <a:ea typeface="Times New Roman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Разложи предметы по машинам. 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синей машине должны лежать предметы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названии которых слышатся твердые согласные, а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зелёной – мягкие согласные.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5139672" cy="384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744416" cy="430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548680"/>
            <a:ext cx="4176464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b="1" i="1" kern="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i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800" b="1" i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Каков </a:t>
            </a:r>
            <a:r>
              <a:rPr lang="ru-RU" sz="2800" b="1" i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человек </a:t>
            </a:r>
            <a:r>
              <a:rPr lang="ru-RU" sz="2800" b="1" i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– </a:t>
            </a:r>
            <a:endParaRPr lang="ru-RU" sz="2800" b="1" i="1" kern="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i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</a:t>
            </a:r>
            <a:r>
              <a:rPr lang="ru-RU" sz="2800" b="1" i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акова  </a:t>
            </a:r>
            <a:r>
              <a:rPr lang="ru-RU" sz="2800" b="1" i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его </a:t>
            </a:r>
            <a:r>
              <a:rPr lang="ru-RU" sz="2800" b="1" i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и  речь</a:t>
            </a:r>
            <a:r>
              <a:rPr lang="ru-RU" sz="2800" b="1" i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</a:t>
            </a:r>
            <a:r>
              <a:rPr lang="ru-RU" sz="28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</a:t>
            </a:r>
            <a:endParaRPr lang="ru-RU" sz="2800" kern="1400" dirty="0">
              <a:solidFill>
                <a:srgbClr val="000000"/>
              </a:solidFill>
              <a:latin typeface="Franklin Gothic Book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говорил Сократ.</a:t>
            </a:r>
            <a:endParaRPr lang="ru-RU" sz="2000" kern="1400" dirty="0">
              <a:solidFill>
                <a:srgbClr val="000000"/>
              </a:solidFill>
              <a:latin typeface="Franklin Gothic Book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Так будем же исследовать и заниматься развитием речи наших детей, чтоб стали они замечательными людьми!</a:t>
            </a:r>
            <a:endParaRPr lang="ru-RU" sz="2000" kern="1400" dirty="0">
              <a:solidFill>
                <a:srgbClr val="000000"/>
              </a:solidFill>
              <a:effectLst/>
              <a:latin typeface="Franklin Gothic Book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012" y="-10720"/>
            <a:ext cx="925201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-4920475"/>
            <a:ext cx="8856984" cy="1187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ru-RU" sz="1600" dirty="0" smtClean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 smtClean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 smtClean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 smtClean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 smtClean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 smtClean="0">
              <a:solidFill>
                <a:srgbClr val="444444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</a:rPr>
            </a:b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</a:rPr>
              <a:t>       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</a:rPr>
              <a:t>      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</a:rPr>
              <a:t>  </a:t>
            </a:r>
            <a:endParaRPr lang="ru-RU" dirty="0" smtClean="0">
              <a:solidFill>
                <a:srgbClr val="444444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sz="1100" dirty="0">
              <a:solidFill>
                <a:srgbClr val="444444"/>
              </a:solidFill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ЛИТЕРАТУРА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Аскульская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Л.В. Интерактивные  речевые игры. – Волгоград: издательство «Учитель»,2017 (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.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uchmag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.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2.Иншакова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О.Б. Альбом для логопеда. - М.: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Гуманит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изд. центр ВЛАДОС,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2012.</a:t>
            </a:r>
            <a:endParaRPr lang="en-US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/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3.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Семенкова Т.В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. Формирование фонематического слуха — залог успешной коррекции звукопроизношенияtp://festival.1september.ru/articles/212429/ </a:t>
            </a:r>
          </a:p>
          <a:p>
            <a:pPr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4.Скоролупова О,А. Диагностические  карты  речевого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развития детей дошкольного возраста как объект воздействия при обучении родному языку в детском саду // Педагогические условия формирования социальной активности у детей дошкольного возраста. — М.,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2012..(Комплексный метод диагностики речевого развития детей ).</a:t>
            </a:r>
          </a:p>
          <a:p>
            <a:pPr lvl="0">
              <a:lnSpc>
                <a:spcPct val="115000"/>
              </a:lnSpc>
            </a:pPr>
            <a:endParaRPr lang="ru-RU" b="1" dirty="0"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5.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Ушакова О.С, Струнина Е.М. Методика развития речи детей дошкольного возраста: Учеб.-метод. пособие для воспитателей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дошк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образоват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учреждений. — М.: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Гуманит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изд. центр ВЛАДОС, 2009.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3557" name="Picture 5" descr="C:\Users\Рая\Desktop\Рая\ЗАСТАВКА\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56426">
            <a:off x="6751882" y="3604857"/>
            <a:ext cx="1981465" cy="2824642"/>
          </a:xfrm>
          <a:prstGeom prst="ellipse">
            <a:avLst/>
          </a:prstGeom>
          <a:noFill/>
        </p:spPr>
      </p:pic>
      <p:pic>
        <p:nvPicPr>
          <p:cNvPr id="23559" name="Picture 7" descr="C:\Users\Рая\Desktop\Рая\ЗАСТАВКА\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21297">
            <a:off x="392296" y="3058665"/>
            <a:ext cx="2099618" cy="2730650"/>
          </a:xfrm>
          <a:prstGeom prst="ellipse">
            <a:avLst/>
          </a:prstGeom>
          <a:noFill/>
        </p:spPr>
      </p:pic>
      <p:pic>
        <p:nvPicPr>
          <p:cNvPr id="7" name="Рисунок 6" descr="Улыбк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9582">
            <a:off x="6734956" y="441111"/>
            <a:ext cx="2212087" cy="218001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42105" y="1482956"/>
            <a:ext cx="716234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kern="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kern="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«Умная голова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словно ручеёк журчит…»</a:t>
            </a:r>
            <a:endParaRPr kumimoji="0" lang="ru-RU" sz="3200" b="1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baseline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4" descr="kkkkkk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2657" y="236344"/>
            <a:ext cx="3055937" cy="203993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Рая\Desktop\Эмоции\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68791">
            <a:off x="160356" y="632996"/>
            <a:ext cx="2705100" cy="16859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Рая\Desktop\Эмоции\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4666" y="3894783"/>
            <a:ext cx="2853929" cy="22447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412776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Автор-разработчик диагностических карт</a:t>
            </a:r>
            <a:r>
              <a:rPr lang="ru-RU" dirty="0">
                <a:latin typeface="Times New Roman"/>
                <a:ea typeface="Times New Roman"/>
              </a:rPr>
              <a:t> –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О.А.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Скоролупова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latin typeface="Times New Roman"/>
                <a:ea typeface="Times New Roman"/>
              </a:rPr>
              <a:t>вице-президент по дошкольному образованию Института мобильных образовательных систем (ИМОС),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член Экспертного совета по дошкольному образованию Государственной Думы Федерального Собрания Российской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Федерации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Скоролупова Оксана Алексеев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4264"/>
            <a:ext cx="2642808" cy="264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451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7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78407498"/>
              </p:ext>
            </p:extLst>
          </p:nvPr>
        </p:nvGraphicFramePr>
        <p:xfrm>
          <a:off x="971602" y="871235"/>
          <a:ext cx="7416822" cy="5115529"/>
        </p:xfrm>
        <a:graphic>
          <a:graphicData uri="http://schemas.openxmlformats.org/drawingml/2006/table">
            <a:tbl>
              <a:tblPr firstRow="1" firstCol="1" bandRow="1"/>
              <a:tblGrid>
                <a:gridCol w="5182277"/>
                <a:gridCol w="446629"/>
                <a:gridCol w="446629"/>
                <a:gridCol w="446629"/>
                <a:gridCol w="447329"/>
                <a:gridCol w="447329"/>
              </a:tblGrid>
              <a:tr h="2580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Показатели развития речи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Фамилия, имя ребенка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0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8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Произносительная сторона речи (воспитание звуковой культуры речи)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4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Ребенок овладевает способностью: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дифференцировать пары звуков </a:t>
                      </a:r>
                      <a:r>
                        <a:rPr lang="ru-RU" sz="13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с-з</a:t>
                      </a: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3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с-ц</a:t>
                      </a: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3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ш-ж</a:t>
                      </a: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3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ч-щ</a:t>
                      </a: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3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л-р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4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различать гласные и согласные звуки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4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различать твердые и мягкие звуки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выделять звуки в начале, середине и конце слова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выделять шипящие и свистящие звуки в начале слова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6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находить одинаковые звуки в разных словах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находить слова, сходные и различные по звучанию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изменять силу голоса, темп речи, интонацию в зависимости от содержания высказывания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ребенка формируются представления о линейных звуковых единицах: звук – слог – слово – предложение – текст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260649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Педагогическая диагностика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произносительной стороны речи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41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058480"/>
              </p:ext>
            </p:extLst>
          </p:nvPr>
        </p:nvGraphicFramePr>
        <p:xfrm>
          <a:off x="1763688" y="1375384"/>
          <a:ext cx="6081648" cy="3925824"/>
        </p:xfrm>
        <a:graphic>
          <a:graphicData uri="http://schemas.openxmlformats.org/drawingml/2006/table">
            <a:tbl>
              <a:tblPr firstRow="1" firstCol="1" bandRow="1"/>
              <a:tblGrid>
                <a:gridCol w="1162479"/>
                <a:gridCol w="4919169"/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Система обозначений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Расшифровка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Процентная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Воспитатель указывает, на сколько процентов ребенок близок к достижению нормативного показателя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Символическая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Например: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51510" indent="-629920"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2800E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«Х»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низкий уровень достижения ребенком нормативного показателя;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71805" indent="-450215"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2800E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«?»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неполное достижение;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71805" indent="-450215"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2800E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«√»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ребенок достиг запланированного показателя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Цветовая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(можно использовать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только три основных цвета)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Например: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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низкий уровень развития;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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достаточный;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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оптимальный;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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высокий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8520" y="7647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Выберите самостоятельно систему обозначений: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332657"/>
            <a:ext cx="5166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Система обозначений 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527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548681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77072"/>
            <a:ext cx="3057794" cy="221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11" y="2555843"/>
            <a:ext cx="2952328" cy="221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19162"/>
            <a:ext cx="3057794" cy="2236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9877"/>
            <a:ext cx="2745181" cy="3707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77" y="332656"/>
            <a:ext cx="2968625" cy="297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5" y="4096161"/>
            <a:ext cx="2634384" cy="2616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77" y="3573016"/>
            <a:ext cx="2968625" cy="290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1" y="2107879"/>
            <a:ext cx="2805113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Рая\Desktop\ФОТО\Мои дети\Арсений\IMG_20180626_1003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67" y="2924528"/>
            <a:ext cx="2755681" cy="367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ая\Desktop\ФОТО\Мои дети\IMG_20180418_1122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753544" cy="367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Рая\Desktop\ФОТО\Мои дети\Фото по Пушкину\IMG-20180608-WA0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5" y="188640"/>
            <a:ext cx="2634384" cy="2637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188641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ИНТЕРАКТИВНЫЕ</a:t>
            </a: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ИГРЫ</a:t>
            </a: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Рая\Desktop\Зайка\47049510_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561540" cy="2371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Рая\Desktop\Зайка\logoy_full655x6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16832"/>
            <a:ext cx="3168352" cy="373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Рая\Desktop\Зайка\vliyaniye-sotsialnykh-setey-1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21088"/>
            <a:ext cx="3529142" cy="235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0921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ая\Desktop\Фон презентаций\33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52120" y="582067"/>
            <a:ext cx="324036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«Цветочек»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игры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умение определять твердые и мягкие звуки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457200"/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Рассмотри внимательно картинки в середине цветов.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Оставьте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цветке, только тот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лепесток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 звуком, который слышится в названии картинки.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9" y="1052736"/>
            <a:ext cx="5138123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360</Words>
  <Application>Microsoft Office PowerPoint</Application>
  <PresentationFormat>Экран (4:3)</PresentationFormat>
  <Paragraphs>144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                                                                    Катаева  Райхана  Магсумзяновна, учитель-логопед, МАДОУ д/с «Детство» - СП детский сад №190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отчёт за межаттестационный период  2012-2017гг.  Развитие лексико-грамматического строя речи   у детей дошкольного возраста посредством современных педагогических  технологий.                      Учитель-логопед        Катаева  Райхана Магсумзяновна</dc:title>
  <dc:creator>Рая</dc:creator>
  <cp:lastModifiedBy>User</cp:lastModifiedBy>
  <cp:revision>139</cp:revision>
  <dcterms:created xsi:type="dcterms:W3CDTF">2017-01-14T17:36:09Z</dcterms:created>
  <dcterms:modified xsi:type="dcterms:W3CDTF">2018-11-21T20:23:27Z</dcterms:modified>
</cp:coreProperties>
</file>