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7" r:id="rId2"/>
    <p:sldId id="288" r:id="rId3"/>
    <p:sldId id="289" r:id="rId4"/>
    <p:sldId id="290" r:id="rId5"/>
    <p:sldId id="291" r:id="rId6"/>
    <p:sldId id="269" r:id="rId7"/>
    <p:sldId id="292" r:id="rId8"/>
    <p:sldId id="258" r:id="rId9"/>
    <p:sldId id="268" r:id="rId10"/>
    <p:sldId id="293" r:id="rId11"/>
    <p:sldId id="261" r:id="rId12"/>
    <p:sldId id="294" r:id="rId13"/>
    <p:sldId id="295" r:id="rId14"/>
    <p:sldId id="296" r:id="rId15"/>
    <p:sldId id="297" r:id="rId16"/>
    <p:sldId id="298" r:id="rId17"/>
    <p:sldId id="300" r:id="rId18"/>
    <p:sldId id="301" r:id="rId19"/>
    <p:sldId id="277" r:id="rId20"/>
    <p:sldId id="278" r:id="rId21"/>
    <p:sldId id="302" r:id="rId22"/>
    <p:sldId id="303" r:id="rId23"/>
    <p:sldId id="304" r:id="rId24"/>
    <p:sldId id="305" r:id="rId25"/>
    <p:sldId id="306" r:id="rId26"/>
    <p:sldId id="311" r:id="rId27"/>
    <p:sldId id="312" r:id="rId28"/>
    <p:sldId id="309" r:id="rId29"/>
    <p:sldId id="310" r:id="rId30"/>
    <p:sldId id="313" r:id="rId31"/>
    <p:sldId id="314" r:id="rId32"/>
    <p:sldId id="315" r:id="rId33"/>
    <p:sldId id="316" r:id="rId34"/>
    <p:sldId id="317" r:id="rId35"/>
    <p:sldId id="318" r:id="rId36"/>
    <p:sldId id="31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F30EA-29DC-4637-8F4E-BD09CEB27E82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0CA98-D738-4641-B55B-31C9F3F335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0CA98-D738-4641-B55B-31C9F3F335CE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28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22.png"/><Relationship Id="rId5" Type="http://schemas.openxmlformats.org/officeDocument/2006/relationships/image" Target="../media/image117.jpeg"/><Relationship Id="rId10" Type="http://schemas.openxmlformats.org/officeDocument/2006/relationships/image" Target="../media/image28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:\Users\For\портфолио настя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7" name="Picture 5" descr="C:\Users\For\Desktop\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764703"/>
            <a:ext cx="2808312" cy="403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55976" y="1988841"/>
            <a:ext cx="439248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Краева Анастасия Александровна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МАДОУ детский сад «Детство» комбинированного вида,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/с №49 «Золотая рыбка»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For\Desktop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3" y="-1143001"/>
            <a:ext cx="6858000" cy="9144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75656" y="1268760"/>
            <a:ext cx="61206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развитие мелкой моторики рук, детей дошкольного возраста, по средствам продуктивной деятельности.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МАОУ Авторский лицей Эдварса 90 - Официальный сайт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2736304" cy="1832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C:\Users\For\Pictures\РАБОТА\DSCF3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221088"/>
            <a:ext cx="2604345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For\Pictures\фото садик\DSCF3850.JPG"/>
          <p:cNvPicPr/>
          <p:nvPr/>
        </p:nvPicPr>
        <p:blipFill>
          <a:blip r:embed="rId5" cstate="print"/>
          <a:srcRect l="12885" t="10112" r="4762" b="21723"/>
          <a:stretch>
            <a:fillRect/>
          </a:stretch>
        </p:blipFill>
        <p:spPr bwMode="auto">
          <a:xfrm>
            <a:off x="5508104" y="3068960"/>
            <a:ext cx="2592288" cy="1719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7667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60650"/>
            <a:ext cx="81369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</a:t>
            </a:r>
          </a:p>
        </p:txBody>
      </p:sp>
      <p:sp>
        <p:nvSpPr>
          <p:cNvPr id="15361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403648" y="2743057"/>
            <a:ext cx="5904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 descr="C:\Users\For\Desktop\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7648" y="-1147648"/>
            <a:ext cx="6858000" cy="915329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15616" y="1582341"/>
            <a:ext cx="6480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создать педагогические условия для развития мелкой моторики как средства продуктивной  деятельности детей дошкольного возраста;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разработать методические рекомендации для родителей и педагогов по практическому использованию игр и упражнений, направленных на развитие ручной умелости;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способствовать повышению компетенции для педагогов в развитии мелкой моторики, через современные технологии.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For\Desktop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32911" y="-1132911"/>
            <a:ext cx="6858000" cy="91238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1052736"/>
            <a:ext cx="741682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Основная общеобразовательная программа</a:t>
            </a:r>
          </a:p>
          <a:p>
            <a:pPr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«ОТ РОЖДЕНИЯ ДО ШКОЛЫ»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под редакцией </a:t>
            </a:r>
          </a:p>
          <a:p>
            <a:pPr>
              <a:buNone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Н. </a:t>
            </a:r>
            <a:r>
              <a:rPr lang="ru-RU" sz="2400" u="sng" dirty="0" err="1" smtClean="0"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Ведущая цель программы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 подготовка к жизни в современном  обществе,  к обучению в школе,  обеспечение безопасности жизнедеятельности дошкольника.     </a:t>
            </a:r>
          </a:p>
        </p:txBody>
      </p:sp>
      <p:pic>
        <p:nvPicPr>
          <p:cNvPr id="6" name="Picture 4" descr="http://img15.nnm.me/d/b/6/5/5/bd8a69e9041c31376078a56d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352184"/>
            <a:ext cx="1512168" cy="226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Users\For\портфолио настя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696" y="692696"/>
            <a:ext cx="64461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Парциальные программы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508104" y="1556792"/>
            <a:ext cx="432048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915816" y="1556792"/>
            <a:ext cx="576064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67544" y="2325365"/>
            <a:ext cx="36724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Казакова Т. Г.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Занятие с дошкольниками по изобразительной деятельности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904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елей: развитие</a:t>
            </a:r>
            <a:r>
              <a:rPr kumimoji="0" lang="ru-RU" b="0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изобразительных способностей, формирование детского творчества).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932040" y="2277108"/>
            <a:ext cx="360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Григорьева Г. Г.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Игровые приемы в обучении дошкольников изобразительной деятельности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ознакомление дошкольников с разными приёмами работы в изобразительной деятельности.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Россия в ХХ веке. Учебник для 10-11кл ; Левандовский А.А. ; …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293096"/>
            <a:ext cx="15841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Казакова Т.Г. &quot;Занятия с дошкольниками по изобразительной де…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221088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For\Desktop\5 (2) - коп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097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For\Desktop\5 (3) - копия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3" y="5805264"/>
            <a:ext cx="140364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For\Desktop\5 (3) - копия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3" y="0"/>
            <a:ext cx="1475657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For\Desktop\5 (3) - копия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00750"/>
            <a:ext cx="11525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For\портфолио настя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131840" y="404665"/>
            <a:ext cx="3888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Литература: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Т А Ткаченко Мелкая моторика Гимнастика для пальчиков - цена 79 р Дошкольная литератур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2232248" cy="213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Мои самые первые прописи. 3-4 года &quot; Оформление детского сада, все для детского сада, родительский уголок, папки передвижки - Sk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780928"/>
            <a:ext cx="1800200" cy="244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Последние публикации на сайте &quot; Страница 33865 &quot; Мир книг-скачать книги бесплатно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852936"/>
            <a:ext cx="151216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planetadetstvapskov.ru/upload/shop_1/8/4/8/item_848/shop_items_catalog_image8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980728"/>
            <a:ext cx="216024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For\Pictures\РАБОТА\DSCF4105.JPG"/>
          <p:cNvPicPr/>
          <p:nvPr/>
        </p:nvPicPr>
        <p:blipFill>
          <a:blip r:embed="rId7" cstate="print"/>
          <a:srcRect l="19600" t="13904"/>
          <a:stretch>
            <a:fillRect/>
          </a:stretch>
        </p:blipFill>
        <p:spPr bwMode="auto">
          <a:xfrm>
            <a:off x="3347864" y="1628800"/>
            <a:ext cx="259228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8" cstate="print"/>
          <a:srcRect l="6667" t="8056" r="63333" b="51389"/>
          <a:stretch>
            <a:fillRect/>
          </a:stretch>
        </p:blipFill>
        <p:spPr bwMode="auto">
          <a:xfrm>
            <a:off x="4716016" y="3573016"/>
            <a:ext cx="187565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Умелые пальчики Данная книга посвящена актуальной теме - совершенствованию речи малыша. Красочные иллюстрации и образцы русского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4725144"/>
            <a:ext cx="1512168" cy="192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Физическое развитие и здоровье детей 3-7 лет, С. С. Прищепа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4509120"/>
            <a:ext cx="1440160" cy="2008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Изобразительная деятельность и эстетическое развитие дошкольников, Т. Н. Доронова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2564904"/>
            <a:ext cx="1205911" cy="18719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 descr="Архив товаров группы &quot;Воспитателям&quot;"/>
          <p:cNvPicPr/>
          <p:nvPr/>
        </p:nvPicPr>
        <p:blipFill>
          <a:blip r:embed="rId12" cstate="print"/>
          <a:srcRect l="16085" r="15554"/>
          <a:stretch>
            <a:fillRect/>
          </a:stretch>
        </p:blipFill>
        <p:spPr bwMode="auto">
          <a:xfrm>
            <a:off x="3131840" y="4581128"/>
            <a:ext cx="1224136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r\Desktop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07931" y="-1207933"/>
            <a:ext cx="6858001" cy="92738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836712"/>
            <a:ext cx="734481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Кружок «Умелые ручки»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Цели: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-Развитие познавательных способностей ребенка;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-Развитие творческих способностей и художественного вкуса;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-Создание условий, необходимых для психологического комфорта;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-Помощь детям в осознание и развитии своей индивидуальности и самореализации.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Обогащать и расширять художественный опыт дошкольников;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Формировать способность к изобразительной деятельности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воображение и творчество;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Развивать мелкую моторику пальцев.</a:t>
            </a:r>
            <a:endParaRPr lang="ru-RU" sz="2000" dirty="0"/>
          </a:p>
        </p:txBody>
      </p:sp>
      <p:pic>
        <p:nvPicPr>
          <p:cNvPr id="7" name="Рисунок 6" descr="C:\Users\For\Pictures\фото садик\DSCF3833.JPG"/>
          <p:cNvPicPr/>
          <p:nvPr/>
        </p:nvPicPr>
        <p:blipFill>
          <a:blip r:embed="rId3" cstate="print"/>
          <a:srcRect l="43816" t="9005" r="3180" b="16588"/>
          <a:stretch>
            <a:fillRect/>
          </a:stretch>
        </p:blipFill>
        <p:spPr bwMode="auto">
          <a:xfrm>
            <a:off x="179512" y="4941168"/>
            <a:ext cx="1584176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For\Pictures\фото садик\IMG_20141017_092401.jpg"/>
          <p:cNvPicPr/>
          <p:nvPr/>
        </p:nvPicPr>
        <p:blipFill>
          <a:blip r:embed="rId4" cstate="print"/>
          <a:srcRect l="23096" t="7985" r="7107" b="25855"/>
          <a:stretch>
            <a:fillRect/>
          </a:stretch>
        </p:blipFill>
        <p:spPr bwMode="auto">
          <a:xfrm>
            <a:off x="1907704" y="4941168"/>
            <a:ext cx="2619375" cy="165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For\Pictures\РАБОТА\семинар\DSCF3170.JPG"/>
          <p:cNvPicPr/>
          <p:nvPr/>
        </p:nvPicPr>
        <p:blipFill>
          <a:blip r:embed="rId5" cstate="print"/>
          <a:srcRect t="13793" b="7389"/>
          <a:stretch>
            <a:fillRect/>
          </a:stretch>
        </p:blipFill>
        <p:spPr bwMode="auto">
          <a:xfrm>
            <a:off x="4644008" y="4941168"/>
            <a:ext cx="2664296" cy="1596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For\портфолио настя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Прямоугольник 6"/>
          <p:cNvSpPr/>
          <p:nvPr/>
        </p:nvSpPr>
        <p:spPr>
          <a:xfrm>
            <a:off x="467544" y="260648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kern="10" dirty="0" smtClean="0"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itchFamily="34" charset="0"/>
                <a:cs typeface="Arial"/>
              </a:rPr>
              <a:t>ИНФОРМАЦИОННО-КОММУНИКАЦИОННЫЕ</a:t>
            </a:r>
            <a:br>
              <a:rPr lang="ru-RU" sz="2800" b="1" i="1" kern="10" dirty="0" smtClean="0"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itchFamily="34" charset="0"/>
                <a:cs typeface="Arial"/>
              </a:rPr>
            </a:br>
            <a:r>
              <a:rPr lang="ru-RU" sz="2800" b="1" i="1" kern="10" dirty="0" smtClean="0">
                <a:ln w="19050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itchFamily="34" charset="0"/>
                <a:cs typeface="Arial"/>
              </a:rPr>
              <a:t>ТЕХНОЛОГИИ</a:t>
            </a:r>
            <a:endParaRPr lang="ru-RU" sz="2800" dirty="0">
              <a:ln w="19050">
                <a:solidFill>
                  <a:srgbClr val="0070C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pic>
        <p:nvPicPr>
          <p:cNvPr id="8" name="Рисунок 7" descr="Дидактические игры для развития сенсорик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60648"/>
            <a:ext cx="3024336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F:\DCIM\101MSDCF\DSC01037.JPG"/>
          <p:cNvPicPr>
            <a:picLocks noChangeAspect="1" noChangeArrowheads="1"/>
          </p:cNvPicPr>
          <p:nvPr/>
        </p:nvPicPr>
        <p:blipFill>
          <a:blip r:embed="rId4" cstate="print"/>
          <a:srcRect l="16957" t="9891" r="8852"/>
          <a:stretch>
            <a:fillRect/>
          </a:stretch>
        </p:blipFill>
        <p:spPr bwMode="auto">
          <a:xfrm>
            <a:off x="251521" y="4509120"/>
            <a:ext cx="2358404" cy="2148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F:\DCIM\101MSDCF\DSC01047.JPG"/>
          <p:cNvPicPr>
            <a:picLocks noChangeAspect="1" noChangeArrowheads="1"/>
          </p:cNvPicPr>
          <p:nvPr/>
        </p:nvPicPr>
        <p:blipFill>
          <a:blip r:embed="rId5" cstate="print"/>
          <a:srcRect l="23690" t="9981" r="27550" b="22505"/>
          <a:stretch>
            <a:fillRect/>
          </a:stretch>
        </p:blipFill>
        <p:spPr bwMode="auto">
          <a:xfrm>
            <a:off x="6948264" y="4581128"/>
            <a:ext cx="187220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23528" y="1700808"/>
            <a:ext cx="3960440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Презентаций к занятиям, праздникам, педагогическим советам, родительским собраниям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5576" y="3140968"/>
            <a:ext cx="4392488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Подбор дополнительного материала из различных источников.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64088" y="2636912"/>
            <a:ext cx="3528392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Подбор иллюстрационного материала к непосредственно-образовательной деятельности (сканирование, интернет, принтер, презентации)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39752" y="4221088"/>
            <a:ext cx="3528392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Обмен опытом, знакомство с периодикой, наработками других педагогов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71800" y="5517232"/>
            <a:ext cx="3888432" cy="1080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Использование цифровой фотоаппаратуры  и видеокамеры , программ редактирования фотографий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66" y="9540"/>
            <a:ext cx="9149066" cy="6848460"/>
          </a:xfrm>
          <a:prstGeom prst="rect">
            <a:avLst/>
          </a:prstGeom>
          <a:noFill/>
        </p:spPr>
      </p:pic>
      <p:pic>
        <p:nvPicPr>
          <p:cNvPr id="5" name="Рисунок 4" descr="C:\Users\For\Pictures\РАБОТА\DSCF4103.JPG"/>
          <p:cNvPicPr/>
          <p:nvPr/>
        </p:nvPicPr>
        <p:blipFill>
          <a:blip r:embed="rId3" cstate="print"/>
          <a:srcRect t="20386" b="7511"/>
          <a:stretch>
            <a:fillRect/>
          </a:stretch>
        </p:blipFill>
        <p:spPr bwMode="auto">
          <a:xfrm>
            <a:off x="323528" y="332656"/>
            <a:ext cx="424847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&quot;Влияние развития мелкой моторики на активную речь детей раннего возраста&quot; - страница 2"/>
          <p:cNvPicPr/>
          <p:nvPr/>
        </p:nvPicPr>
        <p:blipFill>
          <a:blip r:embed="rId4" cstate="print"/>
          <a:srcRect l="7495" t="6991" r="4283" b="25786"/>
          <a:stretch>
            <a:fillRect/>
          </a:stretch>
        </p:blipFill>
        <p:spPr bwMode="auto">
          <a:xfrm>
            <a:off x="5220072" y="332656"/>
            <a:ext cx="338437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Польза пазлов в развитии ребенка"/>
          <p:cNvPicPr/>
          <p:nvPr/>
        </p:nvPicPr>
        <p:blipFill>
          <a:blip r:embed="rId5" cstate="print"/>
          <a:srcRect r="37621"/>
          <a:stretch>
            <a:fillRect/>
          </a:stretch>
        </p:blipFill>
        <p:spPr bwMode="auto">
          <a:xfrm>
            <a:off x="323528" y="4005064"/>
            <a:ext cx="2016224" cy="248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For\Pictures\РАБОТА\DSCF4113.JPG"/>
          <p:cNvPicPr/>
          <p:nvPr/>
        </p:nvPicPr>
        <p:blipFill>
          <a:blip r:embed="rId6" cstate="print"/>
          <a:srcRect l="8177" b="20755"/>
          <a:stretch>
            <a:fillRect/>
          </a:stretch>
        </p:blipFill>
        <p:spPr bwMode="auto">
          <a:xfrm>
            <a:off x="2771800" y="4725144"/>
            <a:ext cx="2838192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Мастер-класс для родителей &quot;Сенсорное развитие детей в домашних условиях&quot; - Педагогический портал &quot;О детстве&quot;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941168"/>
            <a:ext cx="2168487" cy="1628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Детский сад. Страница 16943 - Для воспитателей детских садов - Мааам.ру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996952"/>
            <a:ext cx="2304256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ллюстрация 36 из 38 для Шедевры крошек или Крошечные шедевры. Рисование пальчиками. Пальчиковая гимнастика. Часть 1 (DVD) - Тро"/>
          <p:cNvPicPr/>
          <p:nvPr/>
        </p:nvPicPr>
        <p:blipFill>
          <a:blip r:embed="rId9" cstate="print"/>
          <a:srcRect l="23264" r="22396" b="17026"/>
          <a:stretch>
            <a:fillRect/>
          </a:stretch>
        </p:blipFill>
        <p:spPr bwMode="auto">
          <a:xfrm>
            <a:off x="3491880" y="2348880"/>
            <a:ext cx="1866900" cy="229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r\Desktop\5 - копия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10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79912" y="3244334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Лепка</a:t>
            </a:r>
            <a:endParaRPr lang="ru-RU" sz="4800" dirty="0"/>
          </a:p>
        </p:txBody>
      </p:sp>
      <p:pic>
        <p:nvPicPr>
          <p:cNvPr id="10" name="Содержимое 3" descr="Ольга Анисимова. Блог - Для воспитателей детских садов - Маам.ру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35896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анятие аппликацией с ребенком 34 лет - Поделк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3929"/>
            <a:ext cx="3707904" cy="3574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For\фото садик\1416823498613.jpg"/>
          <p:cNvPicPr/>
          <p:nvPr/>
        </p:nvPicPr>
        <p:blipFill>
          <a:blip r:embed="rId5" cstate="print"/>
          <a:srcRect t="33929"/>
          <a:stretch>
            <a:fillRect/>
          </a:stretch>
        </p:blipFill>
        <p:spPr bwMode="auto">
          <a:xfrm>
            <a:off x="3635896" y="4077071"/>
            <a:ext cx="4572000" cy="2780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For\фото садик\DSCF3830.JPG"/>
          <p:cNvPicPr/>
          <p:nvPr/>
        </p:nvPicPr>
        <p:blipFill>
          <a:blip r:embed="rId6" cstate="print"/>
          <a:srcRect l="27526" r="7317" b="9346"/>
          <a:stretch>
            <a:fillRect/>
          </a:stretch>
        </p:blipFill>
        <p:spPr bwMode="auto">
          <a:xfrm>
            <a:off x="3419872" y="188640"/>
            <a:ext cx="3384376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малыш &quot; Страница 13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692696"/>
            <a:ext cx="2627784" cy="400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068960"/>
            <a:ext cx="3744416" cy="108012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Аппликация.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апье-маше лошадь из нитокиз воздушных шаров. На воздушном шарик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1987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ibMama: /Воспитание и обучение детей. Детский досуг/Поделки/Поделки ко Дню святого Валентина. Валентинки/Любви все возрасты пок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392392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оделки на тему &quot;Спорт&quot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"/>
            <a:ext cx="3491880" cy="2694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Аппликация из салфеток - Поделки"/>
          <p:cNvPicPr/>
          <p:nvPr/>
        </p:nvPicPr>
        <p:blipFill>
          <a:blip r:embed="rId5" cstate="print"/>
          <a:srcRect b="48651"/>
          <a:stretch>
            <a:fillRect/>
          </a:stretch>
        </p:blipFill>
        <p:spPr bwMode="auto">
          <a:xfrm>
            <a:off x="4067944" y="4869160"/>
            <a:ext cx="5076056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im3-tub-ru.yandex.net/i?id=1aaf4a303562f54875a2c019e8570b05-117-144&amp;n=2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852937"/>
            <a:ext cx="3131840" cy="222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яблочко Страна Мастеров"/>
          <p:cNvPicPr/>
          <p:nvPr/>
        </p:nvPicPr>
        <p:blipFill>
          <a:blip r:embed="rId7" cstate="print"/>
          <a:srcRect l="27115" t="32052" r="22116" b="8974"/>
          <a:stretch>
            <a:fillRect/>
          </a:stretch>
        </p:blipFill>
        <p:spPr bwMode="auto">
          <a:xfrm>
            <a:off x="3203848" y="764704"/>
            <a:ext cx="273062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For\портфолио настя\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523" y="0"/>
            <a:ext cx="9310523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1627" y="548680"/>
            <a:ext cx="681675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Аналитический отчёт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межаттестационный период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(2010-2015гг.)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 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Тема: «Развитие мелкой моторики у детей дошкольного возраста через разные виды продуктивной деятельности».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Лепим из пластилина с детьми. Детские поделки из пластилина Активная мама"/>
          <p:cNvPicPr/>
          <p:nvPr/>
        </p:nvPicPr>
        <p:blipFill>
          <a:blip r:embed="rId3" cstate="print"/>
          <a:srcRect b="11091"/>
          <a:stretch>
            <a:fillRect/>
          </a:stretch>
        </p:blipFill>
        <p:spPr bwMode="auto">
          <a:xfrm>
            <a:off x="4355976" y="4365104"/>
            <a:ext cx="3096344" cy="182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3528392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онсультация для родителей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05983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tanislav Merkulov V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269979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For\фото садик\DSCF3887.JPG"/>
          <p:cNvPicPr/>
          <p:nvPr/>
        </p:nvPicPr>
        <p:blipFill>
          <a:blip r:embed="rId4" cstate="print"/>
          <a:srcRect l="42170" t="9664" r="2830" b="26981"/>
          <a:stretch>
            <a:fillRect/>
          </a:stretch>
        </p:blipFill>
        <p:spPr bwMode="auto">
          <a:xfrm>
            <a:off x="5220072" y="3356994"/>
            <a:ext cx="3923928" cy="331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Разное (если затрудняетесь с выбором) - Раннее развитие - сообщество - 57 - Babyblog.ru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645024"/>
            <a:ext cx="2376264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thinkcrafts.com/files/2013/06/Easy-Kid-Made-Stamp-Wheels-Inner-Child-Fu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60648"/>
            <a:ext cx="277180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im1-tub-ru.yandex.net/i?id=ebf1e3a579927f9979debf4297a480c3-121-144&amp;n=2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0"/>
            <a:ext cx="352839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539"/>
            <a:ext cx="9144000" cy="6848461"/>
          </a:xfrm>
          <a:prstGeom prst="rect">
            <a:avLst/>
          </a:prstGeom>
          <a:noFill/>
        </p:spPr>
      </p:pic>
      <p:pic>
        <p:nvPicPr>
          <p:cNvPr id="6" name="Рисунок 5" descr="C:\Users\For\Pictures\РАБОТА\DSCF4093.JPG"/>
          <p:cNvPicPr/>
          <p:nvPr/>
        </p:nvPicPr>
        <p:blipFill>
          <a:blip r:embed="rId3" cstate="print"/>
          <a:srcRect l="4086" t="25937"/>
          <a:stretch>
            <a:fillRect/>
          </a:stretch>
        </p:blipFill>
        <p:spPr bwMode="auto">
          <a:xfrm>
            <a:off x="323528" y="1700808"/>
            <a:ext cx="4248150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Ягоды годжи как оформить учебную зону в старшей группе Худеем вместе!"/>
          <p:cNvPicPr/>
          <p:nvPr/>
        </p:nvPicPr>
        <p:blipFill>
          <a:blip r:embed="rId4" cstate="print"/>
          <a:srcRect l="46833" b="14286"/>
          <a:stretch>
            <a:fillRect/>
          </a:stretch>
        </p:blipFill>
        <p:spPr bwMode="auto">
          <a:xfrm>
            <a:off x="5220072" y="1124744"/>
            <a:ext cx="331236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For\Pictures\РАБОТА\DSCF3013.JPG"/>
          <p:cNvPicPr/>
          <p:nvPr/>
        </p:nvPicPr>
        <p:blipFill>
          <a:blip r:embed="rId5" cstate="print"/>
          <a:srcRect l="3848" t="21039" r="28487" b="10909"/>
          <a:stretch>
            <a:fillRect/>
          </a:stretch>
        </p:blipFill>
        <p:spPr bwMode="auto">
          <a:xfrm>
            <a:off x="395536" y="4293096"/>
            <a:ext cx="3888432" cy="2244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For\Pictures\РАБОТА\DSCF1028.JPG"/>
          <p:cNvPicPr/>
          <p:nvPr/>
        </p:nvPicPr>
        <p:blipFill>
          <a:blip r:embed="rId6" cstate="print"/>
          <a:srcRect t="9448" r="13095" b="12172"/>
          <a:stretch>
            <a:fillRect/>
          </a:stretch>
        </p:blipFill>
        <p:spPr bwMode="auto">
          <a:xfrm>
            <a:off x="4716016" y="4293096"/>
            <a:ext cx="367240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For\Desktop\5 (2) - копия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4097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43608" y="260648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ПРЕДМЕТНО-РАЗВИВАЮЩАЯ </a:t>
            </a:r>
            <a:br>
              <a:rPr lang="ru-RU" sz="32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32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СРЕДА</a:t>
            </a:r>
            <a:r>
              <a:rPr lang="ru-RU" sz="32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CC00">
                    <a:alpha val="98000"/>
                  </a:srgbClr>
                </a:solidFill>
                <a:latin typeface="Arial"/>
                <a:cs typeface="Arial"/>
              </a:rPr>
              <a:t/>
            </a:r>
            <a:br>
              <a:rPr lang="ru-RU" sz="32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CC00">
                    <a:alpha val="98000"/>
                  </a:srgbClr>
                </a:solidFill>
                <a:latin typeface="Arial"/>
                <a:cs typeface="Arial"/>
              </a:rPr>
            </a:br>
            <a:endParaRPr lang="ru-RU" sz="3200" dirty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40"/>
            <a:ext cx="9144000" cy="6848459"/>
          </a:xfrm>
          <a:prstGeom prst="rect">
            <a:avLst/>
          </a:prstGeom>
          <a:noFill/>
        </p:spPr>
      </p:pic>
      <p:pic>
        <p:nvPicPr>
          <p:cNvPr id="6" name="Рисунок 5" descr="C:\Users\For\Pictures\РАБОТА\DSCF4087.JPG"/>
          <p:cNvPicPr/>
          <p:nvPr/>
        </p:nvPicPr>
        <p:blipFill>
          <a:blip r:embed="rId3" cstate="print"/>
          <a:srcRect t="35193" b="7511"/>
          <a:stretch>
            <a:fillRect/>
          </a:stretch>
        </p:blipFill>
        <p:spPr bwMode="auto">
          <a:xfrm>
            <a:off x="539552" y="404664"/>
            <a:ext cx="417646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For\Pictures\РАБОТА\DSCF40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60648"/>
            <a:ext cx="3384376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For\Pictures\РАБОТА\DSCF40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708920"/>
            <a:ext cx="3438897" cy="2372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For\Pictures\фото садик\DSCF413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913784"/>
            <a:ext cx="280831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Users\Home\Desktop\ОТЧЁТ ДЛЯ АТТЕСТАЦИИ\фото дети Оля\DSC02784.JPG"/>
          <p:cNvPicPr/>
          <p:nvPr/>
        </p:nvPicPr>
        <p:blipFill>
          <a:blip r:embed="rId7" cstate="print"/>
          <a:srcRect l="3367" t="23291" r="29450" b="23077"/>
          <a:stretch>
            <a:fillRect/>
          </a:stretch>
        </p:blipFill>
        <p:spPr bwMode="auto">
          <a:xfrm>
            <a:off x="1259632" y="2564904"/>
            <a:ext cx="360040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Users\For\Pictures\РАБОТА\DSCF4095.JPG"/>
          <p:cNvPicPr/>
          <p:nvPr/>
        </p:nvPicPr>
        <p:blipFill>
          <a:blip r:embed="rId8" cstate="print"/>
          <a:srcRect t="31330" b="13305"/>
          <a:stretch>
            <a:fillRect/>
          </a:stretch>
        </p:blipFill>
        <p:spPr bwMode="auto">
          <a:xfrm>
            <a:off x="251520" y="5013176"/>
            <a:ext cx="3672408" cy="164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5" name="Рисунок 4" descr="C:\Users\For\Pictures\фото садик\DSCF41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388843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For\Pictures\фото садик\DSCF41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717032"/>
            <a:ext cx="331236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For\Pictures\фото садик\DSCF4128.JPG"/>
          <p:cNvPicPr/>
          <p:nvPr/>
        </p:nvPicPr>
        <p:blipFill>
          <a:blip r:embed="rId5" cstate="print"/>
          <a:srcRect b="13255"/>
          <a:stretch>
            <a:fillRect/>
          </a:stretch>
        </p:blipFill>
        <p:spPr bwMode="auto">
          <a:xfrm>
            <a:off x="5076056" y="332656"/>
            <a:ext cx="3396605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For\Desktop\5 - копия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44"/>
            <a:ext cx="9144000" cy="6862244"/>
          </a:xfrm>
          <a:prstGeom prst="rect">
            <a:avLst/>
          </a:prstGeom>
          <a:noFill/>
        </p:spPr>
      </p:pic>
      <p:pic>
        <p:nvPicPr>
          <p:cNvPr id="5" name="Рисунок 4" descr="C:\Users\For\Pictures\РАБОТА\DSCF40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2657475" cy="1984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For\Pictures\РАБОТА\DSCF4096.JPG"/>
          <p:cNvPicPr/>
          <p:nvPr/>
        </p:nvPicPr>
        <p:blipFill>
          <a:blip r:embed="rId4" cstate="print"/>
          <a:srcRect t="33906" b="11373"/>
          <a:stretch>
            <a:fillRect/>
          </a:stretch>
        </p:blipFill>
        <p:spPr bwMode="auto">
          <a:xfrm>
            <a:off x="3275856" y="404664"/>
            <a:ext cx="3456384" cy="2060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For\Pictures\РАБОТА\DSCF4112.JPG"/>
          <p:cNvPicPr/>
          <p:nvPr/>
        </p:nvPicPr>
        <p:blipFill>
          <a:blip r:embed="rId5" cstate="print"/>
          <a:srcRect l="24693"/>
          <a:stretch>
            <a:fillRect/>
          </a:stretch>
        </p:blipFill>
        <p:spPr bwMode="auto">
          <a:xfrm>
            <a:off x="6732240" y="908720"/>
            <a:ext cx="2209800" cy="2192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IMG_047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636912"/>
            <a:ext cx="2808312" cy="2106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Содержимое 3" descr="Фото 1. Фигуры из палочек"/>
          <p:cNvPicPr>
            <a:picLocks noGrp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636912"/>
            <a:ext cx="2736304" cy="2231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For\Pictures\РАБОТА\DSCF4106.JPG"/>
          <p:cNvPicPr/>
          <p:nvPr/>
        </p:nvPicPr>
        <p:blipFill>
          <a:blip r:embed="rId8" cstate="print"/>
          <a:srcRect l="31267" t="25751" r="26243" b="28326"/>
          <a:stretch>
            <a:fillRect/>
          </a:stretch>
        </p:blipFill>
        <p:spPr bwMode="auto">
          <a:xfrm>
            <a:off x="5940152" y="2852936"/>
            <a:ext cx="2664296" cy="2182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http://www.maam.ru/upload/blogs/3680991032c9e44b76edada7fbd33216.jpg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797152"/>
            <a:ext cx="2640330" cy="18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Вера Кульбовская. Блог - Для воспитателей детских садов - Мааам.ру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5013176"/>
            <a:ext cx="2212309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For\Pictures\фото садик\DSCF4133.JPG"/>
          <p:cNvPicPr/>
          <p:nvPr/>
        </p:nvPicPr>
        <p:blipFill>
          <a:blip r:embed="rId11" cstate="print"/>
          <a:srcRect l="21165" t="38412" r="18225"/>
          <a:stretch>
            <a:fillRect/>
          </a:stretch>
        </p:blipFill>
        <p:spPr bwMode="auto">
          <a:xfrm>
            <a:off x="5652120" y="5157192"/>
            <a:ext cx="2664296" cy="1509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1"/>
          </a:xfrm>
          <a:prstGeom prst="rect">
            <a:avLst/>
          </a:prstGeom>
          <a:noFill/>
        </p:spPr>
      </p:pic>
      <p:pic>
        <p:nvPicPr>
          <p:cNvPr id="5" name="Рисунок 4" descr="C:\Users\For\Pictures\РАБОТА\DSCF3707.JPG"/>
          <p:cNvPicPr/>
          <p:nvPr/>
        </p:nvPicPr>
        <p:blipFill>
          <a:blip r:embed="rId3" cstate="print"/>
          <a:srcRect l="2726" r="21753" b="6867"/>
          <a:stretch>
            <a:fillRect/>
          </a:stretch>
        </p:blipFill>
        <p:spPr bwMode="auto">
          <a:xfrm>
            <a:off x="323528" y="260648"/>
            <a:ext cx="252028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For\Pictures\РАБОТА\DSCF0215.JPG"/>
          <p:cNvPicPr/>
          <p:nvPr/>
        </p:nvPicPr>
        <p:blipFill>
          <a:blip r:embed="rId4" cstate="print"/>
          <a:srcRect t="29614" r="70337" b="20601"/>
          <a:stretch>
            <a:fillRect/>
          </a:stretch>
        </p:blipFill>
        <p:spPr bwMode="auto">
          <a:xfrm>
            <a:off x="179512" y="4077072"/>
            <a:ext cx="216024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For\Pictures\РАБОТА\DSCF3075.JPG"/>
          <p:cNvPicPr/>
          <p:nvPr/>
        </p:nvPicPr>
        <p:blipFill>
          <a:blip r:embed="rId5" cstate="print"/>
          <a:srcRect l="7560"/>
          <a:stretch>
            <a:fillRect/>
          </a:stretch>
        </p:blipFill>
        <p:spPr bwMode="auto">
          <a:xfrm>
            <a:off x="6372200" y="2924944"/>
            <a:ext cx="2562225" cy="206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For\Pictures\РАБОТА\DSCF3076.JPG"/>
          <p:cNvPicPr/>
          <p:nvPr/>
        </p:nvPicPr>
        <p:blipFill>
          <a:blip r:embed="rId6" cstate="print"/>
          <a:srcRect t="28792" r="7931"/>
          <a:stretch>
            <a:fillRect/>
          </a:stretch>
        </p:blipFill>
        <p:spPr bwMode="auto">
          <a:xfrm>
            <a:off x="4355976" y="2708920"/>
            <a:ext cx="203911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For\Pictures\РАБОТА\р\PA110050.JPG"/>
          <p:cNvPicPr/>
          <p:nvPr/>
        </p:nvPicPr>
        <p:blipFill>
          <a:blip r:embed="rId7" cstate="print"/>
          <a:srcRect l="13021"/>
          <a:stretch>
            <a:fillRect/>
          </a:stretch>
        </p:blipFill>
        <p:spPr bwMode="auto">
          <a:xfrm>
            <a:off x="3275856" y="260648"/>
            <a:ext cx="258241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For\Pictures\РАБОТА\р\PA110049.JPG"/>
          <p:cNvPicPr/>
          <p:nvPr/>
        </p:nvPicPr>
        <p:blipFill>
          <a:blip r:embed="rId8" cstate="print"/>
          <a:srcRect t="7095" r="11261" b="9459"/>
          <a:stretch>
            <a:fillRect/>
          </a:stretch>
        </p:blipFill>
        <p:spPr bwMode="auto">
          <a:xfrm>
            <a:off x="2195736" y="2780928"/>
            <a:ext cx="208823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Users\For\Pictures\РАБОТА\2012Новая папка\P1010409.JPG"/>
          <p:cNvPicPr/>
          <p:nvPr/>
        </p:nvPicPr>
        <p:blipFill>
          <a:blip r:embed="rId9" cstate="print"/>
          <a:srcRect t="56197" b="10830"/>
          <a:stretch>
            <a:fillRect/>
          </a:stretch>
        </p:blipFill>
        <p:spPr bwMode="auto">
          <a:xfrm>
            <a:off x="4067944" y="5085184"/>
            <a:ext cx="3456384" cy="177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Users\For\Pictures\РАБОТА\DSCF314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260648"/>
            <a:ext cx="273630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028"/>
            <a:ext cx="9144000" cy="69010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260648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For\Desktop\лена фото\DSC01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780928"/>
            <a:ext cx="2976331" cy="223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For\Desktop\лена фото\Е.И\фото - 0006.jpg"/>
          <p:cNvPicPr>
            <a:picLocks noChangeAspect="1" noChangeArrowheads="1"/>
          </p:cNvPicPr>
          <p:nvPr/>
        </p:nvPicPr>
        <p:blipFill>
          <a:blip r:embed="rId4" cstate="print"/>
          <a:srcRect t="19253"/>
          <a:stretch>
            <a:fillRect/>
          </a:stretch>
        </p:blipFill>
        <p:spPr bwMode="auto">
          <a:xfrm>
            <a:off x="5436096" y="836713"/>
            <a:ext cx="3502521" cy="191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For\Pictures\РАБОТА\DSCF3696.JPG"/>
          <p:cNvPicPr/>
          <p:nvPr/>
        </p:nvPicPr>
        <p:blipFill>
          <a:blip r:embed="rId5" cstate="print"/>
          <a:srcRect l="23462" r="8760"/>
          <a:stretch>
            <a:fillRect/>
          </a:stretch>
        </p:blipFill>
        <p:spPr bwMode="auto">
          <a:xfrm>
            <a:off x="7092280" y="4581128"/>
            <a:ext cx="1872208" cy="206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For\Pictures\РАБОТА\DSCF3694.JPG"/>
          <p:cNvPicPr/>
          <p:nvPr/>
        </p:nvPicPr>
        <p:blipFill>
          <a:blip r:embed="rId6" cstate="print"/>
          <a:srcRect b="20814"/>
          <a:stretch>
            <a:fillRect/>
          </a:stretch>
        </p:blipFill>
        <p:spPr bwMode="auto">
          <a:xfrm>
            <a:off x="3419872" y="4509120"/>
            <a:ext cx="3384376" cy="211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For\Pictures\РАБОТА\DSCF4088.JPG"/>
          <p:cNvPicPr/>
          <p:nvPr/>
        </p:nvPicPr>
        <p:blipFill>
          <a:blip r:embed="rId7" cstate="print"/>
          <a:srcRect l="16676" r="7803" b="17322"/>
          <a:stretch>
            <a:fillRect/>
          </a:stretch>
        </p:blipFill>
        <p:spPr bwMode="auto">
          <a:xfrm>
            <a:off x="179512" y="836712"/>
            <a:ext cx="2088232" cy="172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с одним скругленным углом 11"/>
          <p:cNvSpPr/>
          <p:nvPr/>
        </p:nvSpPr>
        <p:spPr>
          <a:xfrm>
            <a:off x="2267744" y="1916832"/>
            <a:ext cx="3744416" cy="720080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b="1" dirty="0" smtClean="0">
                <a:solidFill>
                  <a:srgbClr val="002060"/>
                </a:solidFill>
              </a:rPr>
              <a:t>Участие родителей в различных </a:t>
            </a:r>
            <a:r>
              <a:rPr lang="ru-RU" b="1" dirty="0" err="1" smtClean="0">
                <a:solidFill>
                  <a:srgbClr val="002060"/>
                </a:solidFill>
              </a:rPr>
              <a:t>досуговых</a:t>
            </a:r>
            <a:r>
              <a:rPr lang="ru-RU" b="1" dirty="0" smtClean="0">
                <a:solidFill>
                  <a:srgbClr val="002060"/>
                </a:solidFill>
              </a:rPr>
              <a:t> мероприятиях, конкурсах, экскурсиях.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с двумя скругленными соседними углами 12"/>
          <p:cNvSpPr/>
          <p:nvPr/>
        </p:nvSpPr>
        <p:spPr>
          <a:xfrm>
            <a:off x="2411760" y="980728"/>
            <a:ext cx="2880320" cy="648072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dirty="0" smtClean="0">
                <a:solidFill>
                  <a:schemeClr val="hlink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Создание различных буклетов,     плакатов.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>
            <a:off x="3491880" y="2780928"/>
            <a:ext cx="2880320" cy="50405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0638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b="1" dirty="0" smtClean="0">
                <a:solidFill>
                  <a:srgbClr val="002060"/>
                </a:solidFill>
              </a:rPr>
              <a:t>Анкетирование.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с одним скругленным углом 14"/>
          <p:cNvSpPr/>
          <p:nvPr/>
        </p:nvSpPr>
        <p:spPr>
          <a:xfrm>
            <a:off x="179512" y="5589240"/>
            <a:ext cx="3168352" cy="914400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dirty="0" smtClean="0">
                <a:solidFill>
                  <a:schemeClr val="hlink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Рекомендации по развитию мелкой моторики детей.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с одним скругленным углом 15"/>
          <p:cNvSpPr/>
          <p:nvPr/>
        </p:nvSpPr>
        <p:spPr>
          <a:xfrm>
            <a:off x="3419872" y="3573016"/>
            <a:ext cx="5400600" cy="864096"/>
          </a:xfrm>
          <a:prstGeom prst="round1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Консультации индивидуальные и групповые : «Развитие мелкой моторики  в домашних условиях.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332656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РАБОТА С СУБЪЕКТАМИ </a:t>
            </a:r>
            <a:br>
              <a:rPr lang="ru-RU" sz="28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ОБРАЗОВАТЕЛЬНОГО ПРОЦЕССА</a:t>
            </a:r>
            <a:br>
              <a:rPr lang="ru-RU" sz="28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For\Pictures\РАБОТА\IMG_45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653136"/>
            <a:ext cx="2448272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For\Pictures\РАБОТА\IMG_45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429000"/>
            <a:ext cx="259228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For\Pictures\РАБОТА\DSCF3898.JPG"/>
          <p:cNvPicPr/>
          <p:nvPr/>
        </p:nvPicPr>
        <p:blipFill>
          <a:blip r:embed="rId6" cstate="print"/>
          <a:srcRect l="6253" t="19313" b="8369"/>
          <a:stretch>
            <a:fillRect/>
          </a:stretch>
        </p:blipFill>
        <p:spPr bwMode="auto">
          <a:xfrm>
            <a:off x="5868144" y="1340768"/>
            <a:ext cx="302433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99592" y="1412776"/>
            <a:ext cx="3816424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0638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  <a:tabLst>
                <a:tab pos="363538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Участие в педагогических советах коллектива.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276872"/>
            <a:ext cx="4536504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Проведение мастер-классов по использованию продуктивных видов деятельности в развитие мелкой моторики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68144" y="3717032"/>
            <a:ext cx="280831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Открытые занятия для педагогов и родителей.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5517232"/>
            <a:ext cx="5544616" cy="1152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Семинар-практикум «Актуальные педагогические технологии как основа для формирования социокультурных норм дошкольника»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39"/>
          </a:xfrm>
          <a:prstGeom prst="rect">
            <a:avLst/>
          </a:prstGeom>
          <a:noFill/>
        </p:spPr>
      </p:pic>
      <p:pic>
        <p:nvPicPr>
          <p:cNvPr id="5" name="Рисунок 4" descr="C:\Users\For\Desktop\аттест дипл\IMG_20150202_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52547">
            <a:off x="760765" y="1511192"/>
            <a:ext cx="2028219" cy="2683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331640" y="188641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ВОСПИТАННИКОВ </a:t>
            </a:r>
            <a:br>
              <a:rPr lang="ru-RU" sz="28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КОНКУРСАХ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For\Desktop\аттест дипл\IMG_20150202_0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47177">
            <a:off x="6214023" y="1410774"/>
            <a:ext cx="1907794" cy="2731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For\Desktop\аттест дипл\IMG_20150202_00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268760"/>
            <a:ext cx="1944216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For\Desktop\аттест дипл\IMG_20150202_00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573016"/>
            <a:ext cx="1872208" cy="2708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For\Pictures\фото садик\DSCF4123.JPG"/>
          <p:cNvPicPr/>
          <p:nvPr/>
        </p:nvPicPr>
        <p:blipFill>
          <a:blip r:embed="rId7" cstate="print"/>
          <a:srcRect t="9013" r="4276" b="2146"/>
          <a:stretch>
            <a:fillRect/>
          </a:stretch>
        </p:blipFill>
        <p:spPr bwMode="auto">
          <a:xfrm rot="16200000">
            <a:off x="6529908" y="4567436"/>
            <a:ext cx="2708920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For\Pictures\фото садик\DSCF4120.JPG"/>
          <p:cNvPicPr/>
          <p:nvPr/>
        </p:nvPicPr>
        <p:blipFill>
          <a:blip r:embed="rId8" cstate="print"/>
          <a:srcRect t="8155" r="2993"/>
          <a:stretch>
            <a:fillRect/>
          </a:stretch>
        </p:blipFill>
        <p:spPr bwMode="auto">
          <a:xfrm>
            <a:off x="0" y="5157192"/>
            <a:ext cx="2483768" cy="1700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For\Desktop\аттест дипл\IMG_20150202_003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4193704"/>
            <a:ext cx="1944216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C:\Users\For\Desktop\5 (2) - копия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33164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40"/>
            <a:ext cx="9144000" cy="684845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60649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</a:t>
            </a:r>
            <a:br>
              <a:rPr lang="ru-RU" sz="3200" b="1" i="1" kern="1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For\Desktop\аттест дипл\IMG_20150202_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1872208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For\Desktop\аттест дипл\IMG_20150202_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412776"/>
            <a:ext cx="1872208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For\Desktop\аттест дипл\IMG_20150202_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12776"/>
            <a:ext cx="1800200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For\Desktop\аттест дипл\IMG_20150202_00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1412776"/>
            <a:ext cx="1716616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For\Desktop\аттест дипл\IMG_20150202_00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717032"/>
            <a:ext cx="2016224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For\Desktop\аттест дипл\IMG_20150202_003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3645024"/>
            <a:ext cx="2016224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For\Desktop\аттест дипл\IMG_20150202_000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588224" y="4149080"/>
            <a:ext cx="1872208" cy="2592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For\Desktop\5 (2) - копия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59632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For\Pictures\РАБОТА\семинар\Безымянный.png"/>
          <p:cNvPicPr/>
          <p:nvPr/>
        </p:nvPicPr>
        <p:blipFill>
          <a:blip r:embed="rId11" cstate="print"/>
          <a:srcRect r="4732" b="4685"/>
          <a:stretch>
            <a:fillRect/>
          </a:stretch>
        </p:blipFill>
        <p:spPr bwMode="auto">
          <a:xfrm>
            <a:off x="4499993" y="3717032"/>
            <a:ext cx="1800200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For\Desktop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9044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3595" y="908720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4000" algn="ctr" fontAlgn="t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«Не  интеллектуальные преимущества  сделали человека  властелином  над всем живущим,  а  то, что одни  мы  владеем  руками – этим  органом  всех органов».</a:t>
            </a:r>
          </a:p>
          <a:p>
            <a:pPr lvl="0" indent="254000" algn="ctr" fontAlgn="t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54000" algn="ctr" fontAlgn="t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Джордано Бруно.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ome\Desktop\мама детский сад\Д.С.49\д.с№49\IMG_0835.JPG"/>
          <p:cNvPicPr>
            <a:picLocks noChangeAspect="1" noChangeArrowheads="1"/>
          </p:cNvPicPr>
          <p:nvPr/>
        </p:nvPicPr>
        <p:blipFill>
          <a:blip r:embed="rId3" cstate="print"/>
          <a:srcRect l="19261" t="11673" r="12451" b="3783"/>
          <a:stretch>
            <a:fillRect/>
          </a:stretch>
        </p:blipFill>
        <p:spPr bwMode="auto">
          <a:xfrm>
            <a:off x="6732240" y="3645024"/>
            <a:ext cx="2160240" cy="200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r\Desktop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For\Desktop\аттест дипл\IMG_20150202_0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2304256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For\Desktop\аттест дипл\IMG_20150202_0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88640"/>
            <a:ext cx="2232248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For\Desktop\аттест дипл\IMG_20150202_00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88640"/>
            <a:ext cx="2376264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For\Desktop\аттест дипл\IMG_20150202_00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212976"/>
            <a:ext cx="2088232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For\Desktop\аттест дипл\IMG_20150202_002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3284984"/>
            <a:ext cx="223224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For\Desktop\аттест дипл\IMG_20150202_002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2924944"/>
            <a:ext cx="2448272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or\Desktop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38512" y="-1138510"/>
            <a:ext cx="6866981" cy="9144002"/>
          </a:xfrm>
          <a:prstGeom prst="rect">
            <a:avLst/>
          </a:prstGeom>
          <a:noFill/>
        </p:spPr>
      </p:pic>
      <p:pic>
        <p:nvPicPr>
          <p:cNvPr id="5" name="Рисунок 4" descr="C:\Users\For\Desktop\аттест дипл\IMG_20150202_0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060848"/>
            <a:ext cx="2952328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For\Pictures\фото садик\DSCF4119.JPG"/>
          <p:cNvPicPr/>
          <p:nvPr/>
        </p:nvPicPr>
        <p:blipFill>
          <a:blip r:embed="rId4" cstate="print"/>
          <a:srcRect l="8170" t="2927" r="3595" b="5122"/>
          <a:stretch>
            <a:fillRect/>
          </a:stretch>
        </p:blipFill>
        <p:spPr bwMode="auto">
          <a:xfrm>
            <a:off x="4644008" y="692696"/>
            <a:ext cx="302433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7058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For\Desktop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1" y="-1143001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1484784"/>
            <a:ext cx="70567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Проблема приобщения детей дошкольного возраста к художественной литературе является одной из актуальных, так как, войдя в третье тысячелетие, общество соприкоснулось с проблемой  получения информации из общедоступных источников.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For\Pictures\РАБОТА\DSCF4083.JPG"/>
          <p:cNvPicPr/>
          <p:nvPr/>
        </p:nvPicPr>
        <p:blipFill>
          <a:blip r:embed="rId3" cstate="print"/>
          <a:srcRect t="43367"/>
          <a:stretch>
            <a:fillRect/>
          </a:stretch>
        </p:blipFill>
        <p:spPr bwMode="auto">
          <a:xfrm>
            <a:off x="1835696" y="4941168"/>
            <a:ext cx="295232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For\Desktop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50034" y="-1150033"/>
            <a:ext cx="6858000" cy="915806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1700808"/>
            <a:ext cx="66967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следующий межаттестационный период выбрано следующее направление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Художественная литература как средство развития грамматически правильной речи у детей дошкольного возраста».</a:t>
            </a:r>
          </a:p>
          <a:p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разработка методики использования художественной литературы и применение её на практике для формирования у детей дошкольного возраста грамматически правильной речи.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C:\Users\For\Desktop\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68274" y="-1617726"/>
            <a:ext cx="6882712" cy="100687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12" y="1484784"/>
            <a:ext cx="76328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Выстроить систему работы по самообразованию через анализ научно-методической и психолого-педагогической литературы по проблеме использования художественной литературы как средства развития грамматически правильной речи;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Разработать учебно-методический комплекс по использованию художественной литературы в формировании грамматически правильной речи дошкольников;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Систематизировать и обобщить опыт работы по использованию художественной литературы для развития грамматически правильной речи у детей дошкольного возраста.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C:\Users\For\Desktop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50018" y="-1135982"/>
            <a:ext cx="6843964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1305343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«Воспитатели детского сада, реализуя себя, наполняют содержанием мир ценностей ребенка в наиболее </a:t>
            </a:r>
            <a:r>
              <a:rPr lang="ru-RU" dirty="0" err="1" smtClean="0">
                <a:latin typeface="Arial Black" pitchFamily="34" charset="0"/>
              </a:rPr>
              <a:t>сензитивный</a:t>
            </a:r>
            <a:r>
              <a:rPr lang="ru-RU" dirty="0" smtClean="0">
                <a:latin typeface="Arial Black" pitchFamily="34" charset="0"/>
              </a:rPr>
              <a:t> период его развития, выступают как носители «ценностей культуры», поэтому необходимо постоянно повышать свое профессиональное мастерство, развивать свою культуру и не останавливаться на достигнутом».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                                              Л. С. </a:t>
            </a:r>
            <a:r>
              <a:rPr lang="ru-RU" dirty="0" err="1" smtClean="0">
                <a:latin typeface="Arial Black" pitchFamily="34" charset="0"/>
              </a:rPr>
              <a:t>Выготский</a:t>
            </a:r>
            <a:r>
              <a:rPr lang="ru-RU" dirty="0" smtClean="0">
                <a:latin typeface="Arial Black" pitchFamily="34" charset="0"/>
              </a:rPr>
              <a:t> </a:t>
            </a:r>
          </a:p>
        </p:txBody>
      </p:sp>
      <p:pic>
        <p:nvPicPr>
          <p:cNvPr id="6" name="Рисунок 5" descr="C:\Users\For\Pictures\РАБОТА\DSCF0226.JPG"/>
          <p:cNvPicPr/>
          <p:nvPr/>
        </p:nvPicPr>
        <p:blipFill>
          <a:blip r:embed="rId3" cstate="print"/>
          <a:srcRect l="7536" r="13255" b="12232"/>
          <a:stretch>
            <a:fillRect/>
          </a:stretch>
        </p:blipFill>
        <p:spPr bwMode="auto">
          <a:xfrm>
            <a:off x="1475656" y="3501008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ниги - Растровый клипарт Book - UHQ Stock Photo &quot; Красочный…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95736" y="692696"/>
            <a:ext cx="547260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sz="72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3" name="Picture 5" descr="C:\Users\For\Desktop\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15616" y="692696"/>
            <a:ext cx="758484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Мелкая моторика - одна из сторон двигательной сферы, которая непосредственно связана с овладением предметными действиями, развитием продуктивных видов деятельности, письмом, речью ребенка.</a:t>
            </a:r>
          </a:p>
          <a:p>
            <a:endParaRPr lang="ru-RU" dirty="0"/>
          </a:p>
        </p:txBody>
      </p:sp>
      <p:pic>
        <p:nvPicPr>
          <p:cNvPr id="5" name="Рисунок 4" descr="C:\Users\Home\Desktop\мама детский сад\Д.С.49\съёмка 22.12.2011\IMG_6709.JPG"/>
          <p:cNvPicPr/>
          <p:nvPr/>
        </p:nvPicPr>
        <p:blipFill>
          <a:blip r:embed="rId3" cstate="print"/>
          <a:srcRect l="37693" t="22365" r="5768" b="7455"/>
          <a:stretch>
            <a:fillRect/>
          </a:stretch>
        </p:blipFill>
        <p:spPr bwMode="auto">
          <a:xfrm>
            <a:off x="5429256" y="3929067"/>
            <a:ext cx="2743144" cy="2092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For\Pictures\фото садик\14168235191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05064"/>
            <a:ext cx="295232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9" name="Picture 3" descr="C:\Users\For\портфолио настя\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9668" y="1366837"/>
            <a:ext cx="4238625" cy="4124325"/>
          </a:xfrm>
          <a:prstGeom prst="rect">
            <a:avLst/>
          </a:prstGeom>
          <a:noFill/>
        </p:spPr>
      </p:pic>
      <p:pic>
        <p:nvPicPr>
          <p:cNvPr id="34820" name="Picture 4" descr="C:\Users\For\портфолио настя\5 - копия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42"/>
            <a:ext cx="9144000" cy="6866488"/>
          </a:xfrm>
          <a:prstGeom prst="rect">
            <a:avLst/>
          </a:prstGeom>
          <a:noFill/>
        </p:spPr>
      </p:pic>
      <p:pic>
        <p:nvPicPr>
          <p:cNvPr id="7" name="Содержимое 3" descr="Развивающие рисунки. Маэстро своей жизни ВКонтакте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288032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Во что поиграть с ребенком? www.parenting.r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0"/>
            <a:ext cx="453650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Каждый четвертый ребенок Нью-Йорка живет в семье, которой не хватает денег на питание / Казахстанский агрегатор новостей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3456384" cy="273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For\Desktop\фото садик\1416824221575.jpg"/>
          <p:cNvPicPr/>
          <p:nvPr/>
        </p:nvPicPr>
        <p:blipFill>
          <a:blip r:embed="rId6" cstate="print"/>
          <a:srcRect l="61157" b="16529"/>
          <a:stretch>
            <a:fillRect/>
          </a:stretch>
        </p:blipFill>
        <p:spPr bwMode="auto">
          <a:xfrm>
            <a:off x="6084168" y="3284984"/>
            <a:ext cx="280831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3" descr="C:\Users\For\Desktop\фото садик\DSCF3880.JPG"/>
          <p:cNvPicPr>
            <a:picLocks/>
          </p:cNvPicPr>
          <p:nvPr/>
        </p:nvPicPr>
        <p:blipFill>
          <a:blip r:embed="rId7" cstate="print"/>
          <a:srcRect l="65157" t="9235" b="34565"/>
          <a:stretch>
            <a:fillRect/>
          </a:stretch>
        </p:blipFill>
        <p:spPr bwMode="auto">
          <a:xfrm>
            <a:off x="3491880" y="3212976"/>
            <a:ext cx="2520280" cy="285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3456384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Причины.</a:t>
            </a:r>
            <a:endParaRPr lang="ru-RU" b="1" dirty="0"/>
          </a:p>
        </p:txBody>
      </p:sp>
      <p:pic>
        <p:nvPicPr>
          <p:cNvPr id="4" name="Содержимое 3" descr="Привет! (малыш , комп, клавиатура и сердечко) - анимационные картинки и gif открытки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76673"/>
            <a:ext cx="316835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Одеваем ребенка в детский сад"/>
          <p:cNvPicPr/>
          <p:nvPr/>
        </p:nvPicPr>
        <p:blipFill>
          <a:blip r:embed="rId3" cstate="print"/>
          <a:srcRect l="36000" t="33182" r="24000"/>
          <a:stretch>
            <a:fillRect/>
          </a:stretch>
        </p:blipFill>
        <p:spPr bwMode="auto">
          <a:xfrm>
            <a:off x="5940152" y="3501008"/>
            <a:ext cx="3024336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ловонная рвота. Не будем расстраиваться!"/>
          <p:cNvPicPr/>
          <p:nvPr/>
        </p:nvPicPr>
        <p:blipFill>
          <a:blip r:embed="rId4" cstate="print"/>
          <a:srcRect r="-135" b="11972"/>
          <a:stretch>
            <a:fillRect/>
          </a:stretch>
        </p:blipFill>
        <p:spPr bwMode="auto">
          <a:xfrm>
            <a:off x="323531" y="3717032"/>
            <a:ext cx="2232245" cy="2885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Чем кормить ребенка летом?"/>
          <p:cNvPicPr/>
          <p:nvPr/>
        </p:nvPicPr>
        <p:blipFill>
          <a:blip r:embed="rId5" cstate="print"/>
          <a:srcRect l="14378" t="13354" r="40987" b="16770"/>
          <a:stretch>
            <a:fillRect/>
          </a:stretch>
        </p:blipFill>
        <p:spPr bwMode="auto">
          <a:xfrm>
            <a:off x="6156176" y="188640"/>
            <a:ext cx="266429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смущенный Cliparts, Stock Vector And Royalty Free смущенный Illustration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708920"/>
            <a:ext cx="2592288" cy="233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For\Desktop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1124744"/>
            <a:ext cx="5976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 результате которой получается продукт, виден результат: придуманные детьми рисунок или поделка, поставленный спектакль или разыгранная сценка и многое другое.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3933056"/>
            <a:ext cx="199452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Рисование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3933056"/>
            <a:ext cx="1944216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Аппликация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3933056"/>
            <a:ext cx="1584176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Лепка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Шаблоны для презентации школа - справки на работу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9592" y="620690"/>
            <a:ext cx="76328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Предмет: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педагогические условия развития продуктивных видов деятельности как средство развития мелкой моторики.</a:t>
            </a: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Объект: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процесс формирования развития мелкой моторики дошкольников через ручную умелость.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r\портфолио настя\5 - копия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83568" y="404664"/>
            <a:ext cx="7560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Гипотеза: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процесс развития мелкой моторики детей дошкольного возраста будет эффективным, если: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- в образовательном процессе будет создана специальная среда, представляющая собой комплекс педагогических условий, качество которых достаточно и необходимо для развития мелкой моторики в продуктивной деятельности (лепка, рисование, аппликация);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- спланировать педагогическую деятельность, которая будет наиболее эффективно влиять на развитие мелкой моторики применяя ручную умелость;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- спроектировать деятельность педагога  с учётом принципов и стратегий.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" name="Рисунок 9" descr="IMG_044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2592288" cy="186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For\Pictures\РАБОТА\DSCF4113.JPG"/>
          <p:cNvPicPr/>
          <p:nvPr/>
        </p:nvPicPr>
        <p:blipFill>
          <a:blip r:embed="rId4" cstate="print"/>
          <a:srcRect l="6736" b="16457"/>
          <a:stretch>
            <a:fillRect/>
          </a:stretch>
        </p:blipFill>
        <p:spPr bwMode="auto">
          <a:xfrm>
            <a:off x="3203848" y="4797152"/>
            <a:ext cx="2736304" cy="1828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О развитии мелкой моторики у детей"/>
          <p:cNvPicPr/>
          <p:nvPr/>
        </p:nvPicPr>
        <p:blipFill>
          <a:blip r:embed="rId5" cstate="print"/>
          <a:srcRect l="20938" t="22835" r="8437"/>
          <a:stretch>
            <a:fillRect/>
          </a:stretch>
        </p:blipFill>
        <p:spPr bwMode="auto">
          <a:xfrm>
            <a:off x="6156176" y="4293096"/>
            <a:ext cx="2628900" cy="2352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</TotalTime>
  <Words>675</Words>
  <Application>Microsoft Office PowerPoint</Application>
  <PresentationFormat>Экран (4:3)</PresentationFormat>
  <Paragraphs>73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Причины.</vt:lpstr>
      <vt:lpstr>Слайд 7</vt:lpstr>
      <vt:lpstr>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Аппликация.</vt:lpstr>
      <vt:lpstr>Рисование.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For</cp:lastModifiedBy>
  <cp:revision>241</cp:revision>
  <dcterms:created xsi:type="dcterms:W3CDTF">2014-11-30T11:47:14Z</dcterms:created>
  <dcterms:modified xsi:type="dcterms:W3CDTF">2015-08-21T07:43:39Z</dcterms:modified>
</cp:coreProperties>
</file>