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56" r:id="rId3"/>
    <p:sldId id="257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948" autoAdjust="0"/>
  </p:normalViewPr>
  <p:slideViewPr>
    <p:cSldViewPr>
      <p:cViewPr varScale="1">
        <p:scale>
          <a:sx n="67" d="100"/>
          <a:sy n="67" d="100"/>
        </p:scale>
        <p:origin x="-13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EAA98-9964-4E58-8C72-39143EA37BBC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6461-EFDB-450F-95B8-2DDBC8C5B6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EAA98-9964-4E58-8C72-39143EA37BBC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6461-EFDB-450F-95B8-2DDBC8C5B6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EAA98-9964-4E58-8C72-39143EA37BBC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6461-EFDB-450F-95B8-2DDBC8C5B6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EAA98-9964-4E58-8C72-39143EA37BBC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6461-EFDB-450F-95B8-2DDBC8C5B6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EAA98-9964-4E58-8C72-39143EA37BBC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6461-EFDB-450F-95B8-2DDBC8C5B6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EAA98-9964-4E58-8C72-39143EA37BBC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6461-EFDB-450F-95B8-2DDBC8C5B6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EAA98-9964-4E58-8C72-39143EA37BBC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6461-EFDB-450F-95B8-2DDBC8C5B6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EAA98-9964-4E58-8C72-39143EA37BBC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6461-EFDB-450F-95B8-2DDBC8C5B6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EAA98-9964-4E58-8C72-39143EA37BBC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6461-EFDB-450F-95B8-2DDBC8C5B6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EAA98-9964-4E58-8C72-39143EA37BBC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6461-EFDB-450F-95B8-2DDBC8C5B6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EAA98-9964-4E58-8C72-39143EA37BBC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1286461-EFDB-450F-95B8-2DDBC8C5B6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1AEAA98-9964-4E58-8C72-39143EA37BBC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1286461-EFDB-450F-95B8-2DDBC8C5B66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ван\Desktop\Фоны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928934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Коррекция речевых недостатков у детей старшего дошкольного возраста посредством </a:t>
            </a:r>
            <a:br>
              <a:rPr lang="ru-RU" dirty="0" smtClean="0"/>
            </a:br>
            <a:r>
              <a:rPr lang="ru-RU" dirty="0" err="1" smtClean="0"/>
              <a:t>лего-конструирования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ван\Desktop\Фоны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8" name="Picture 2" descr="C:\Users\Иван\Desktop\фото лего\IMG_92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857231"/>
            <a:ext cx="5643602" cy="4232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ван\Desktop\Фоны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2" name="Picture 2" descr="C:\Users\Иван\Desktop\фото лего\IMG_91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099" y="428604"/>
            <a:ext cx="3714775" cy="2786082"/>
          </a:xfrm>
          <a:prstGeom prst="rect">
            <a:avLst/>
          </a:prstGeom>
          <a:noFill/>
        </p:spPr>
      </p:pic>
      <p:pic>
        <p:nvPicPr>
          <p:cNvPr id="10243" name="Picture 3" descr="C:\Users\Иван\Desktop\фото лего\IMG_91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143234"/>
            <a:ext cx="4016349" cy="30124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ван\Desktop\Фоны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6" name="Picture 2" descr="C:\Users\Иван\Desktop\фото лего\IMG_91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785794"/>
            <a:ext cx="5715040" cy="42865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ван\Desktop\Фоны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290" name="Picture 2" descr="C:\Users\Иван\Desktop\фото лего\IMG_91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3" y="428605"/>
            <a:ext cx="4429155" cy="3322092"/>
          </a:xfrm>
          <a:prstGeom prst="rect">
            <a:avLst/>
          </a:prstGeom>
          <a:noFill/>
        </p:spPr>
      </p:pic>
      <p:pic>
        <p:nvPicPr>
          <p:cNvPr id="12291" name="Picture 3" descr="C:\Users\Иван\Desktop\фото лего\IMG_91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2" y="3429000"/>
            <a:ext cx="3833807" cy="28753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ван\Desktop\Фоны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14" name="Picture 2" descr="C:\Users\Иван\Desktop\фото лего\IMG_91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571480"/>
            <a:ext cx="4000528" cy="3000396"/>
          </a:xfrm>
          <a:prstGeom prst="rect">
            <a:avLst/>
          </a:prstGeom>
          <a:noFill/>
        </p:spPr>
      </p:pic>
      <p:pic>
        <p:nvPicPr>
          <p:cNvPr id="13315" name="Picture 3" descr="C:\Users\Иван\Desktop\фото лего\IMG_92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1942" y="3286124"/>
            <a:ext cx="4087845" cy="30660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ван\Desktop\Фоны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38" name="Picture 2" descr="C:\Users\Иван\Desktop\фото лего\IMG_92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785793"/>
            <a:ext cx="5715040" cy="42865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ван\Desktop\Фоны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2" name="Picture 2" descr="C:\Users\Иван\Desktop\фото лего\IMG_92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785793"/>
            <a:ext cx="5715040" cy="42862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ван\Desktop\Фоны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86" name="Picture 2" descr="C:\Users\Иван\Desktop\фото лего\IMG_92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571480"/>
            <a:ext cx="3905278" cy="2928958"/>
          </a:xfrm>
          <a:prstGeom prst="rect">
            <a:avLst/>
          </a:prstGeom>
          <a:noFill/>
        </p:spPr>
      </p:pic>
      <p:pic>
        <p:nvPicPr>
          <p:cNvPr id="16387" name="Picture 3" descr="C:\Users\Иван\Desktop\фото лего\IMG_92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268312"/>
            <a:ext cx="4016349" cy="30124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ван\Desktop\Фоны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0" name="Picture 2" descr="C:\Users\Иван\Desktop\фото лего\IMG_92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573015"/>
            <a:ext cx="2664296" cy="1998357"/>
          </a:xfrm>
          <a:prstGeom prst="rect">
            <a:avLst/>
          </a:prstGeom>
          <a:noFill/>
        </p:spPr>
      </p:pic>
      <p:pic>
        <p:nvPicPr>
          <p:cNvPr id="17411" name="Picture 3" descr="C:\Users\Иван\Desktop\фото лего\IMG_91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573016"/>
            <a:ext cx="2592112" cy="19442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19672" y="908720"/>
            <a:ext cx="626469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chemeClr val="bg1"/>
                </a:solidFill>
              </a:rPr>
              <a:t>В старшем дошкольном возрасте ребенок в игре с конструктором</a:t>
            </a:r>
            <a:r>
              <a:rPr lang="ru-RU" dirty="0" smtClean="0">
                <a:solidFill>
                  <a:schemeClr val="bg1"/>
                </a:solidFill>
              </a:rPr>
              <a:t>: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bg1"/>
                </a:solidFill>
              </a:rPr>
              <a:t>овладевает коммуникативными навыками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учится сотрудничать, слушать и слышать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воспринимает и понимает информацию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говорит сам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ван\Desktop\Фоны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857356" y="1785926"/>
            <a:ext cx="2786082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ru-RU" sz="1600" dirty="0" smtClean="0">
                <a:latin typeface="Comic Sans MS" pitchFamily="66" charset="0"/>
              </a:rPr>
              <a:t>Речь</a:t>
            </a:r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1857356" y="0"/>
            <a:ext cx="5572164" cy="178592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omic Sans MS" pitchFamily="66" charset="0"/>
              </a:rPr>
              <a:t>Конструктивная деятельность развивает у детей: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857356" y="3143248"/>
            <a:ext cx="2786082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ru-RU" sz="1600" dirty="0" smtClean="0">
                <a:latin typeface="Comic Sans MS" pitchFamily="66" charset="0"/>
              </a:rPr>
              <a:t>Мелкая моторика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857356" y="4500570"/>
            <a:ext cx="2786082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ru-RU" sz="1600" dirty="0" smtClean="0">
                <a:latin typeface="Comic Sans MS" pitchFamily="66" charset="0"/>
              </a:rPr>
              <a:t>Социальные навыки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643438" y="4500570"/>
            <a:ext cx="2786082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ru-RU" sz="1600" dirty="0" smtClean="0">
                <a:latin typeface="Comic Sans MS" pitchFamily="66" charset="0"/>
              </a:rPr>
              <a:t>Наглядно-образное и абстрактное мышление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43438" y="3143248"/>
            <a:ext cx="2786082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ru-RU" sz="1600" dirty="0" smtClean="0">
                <a:latin typeface="Comic Sans MS" pitchFamily="66" charset="0"/>
              </a:rPr>
              <a:t>Способность к планированию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643438" y="1785926"/>
            <a:ext cx="2786082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ru-RU" sz="1600" dirty="0" smtClean="0">
                <a:latin typeface="Comic Sans MS" pitchFamily="66" charset="0"/>
              </a:rPr>
              <a:t>Способность к оценке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0"/>
                            </p:stCondLst>
                            <p:childTnLst>
                              <p:par>
                                <p:cTn id="4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ван\Desktop\Фоны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728" y="857232"/>
            <a:ext cx="60722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«Речь – это канал развития интеллекта…чем раньше будет усвоен язык, тем легче и полнее будут усваиваться знания» – писал </a:t>
            </a:r>
            <a:r>
              <a:rPr lang="ru-RU" sz="3200" dirty="0" err="1" smtClean="0">
                <a:solidFill>
                  <a:schemeClr val="bg1"/>
                </a:solidFill>
              </a:rPr>
              <a:t>Н.И.Жинкин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ван\Desktop\Фоны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2143116"/>
            <a:ext cx="814393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 ВНИМАНИЕ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ван\Desktop\Фоны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Иван\Desktop\фото лего\IMG_91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839362"/>
            <a:ext cx="5738479" cy="4304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ван\Desktop\Фоны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Иван\Desktop\фото лего\IMG_91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068972"/>
            <a:ext cx="3240360" cy="243043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47664" y="764704"/>
            <a:ext cx="633670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chemeClr val="bg1"/>
                </a:solidFill>
              </a:rPr>
              <a:t>У  детей с недоразвитием речи</a:t>
            </a:r>
            <a:r>
              <a:rPr lang="ru-RU" sz="2800" dirty="0" smtClean="0">
                <a:solidFill>
                  <a:schemeClr val="bg1"/>
                </a:solidFill>
              </a:rPr>
              <a:t>: 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bg1"/>
                </a:solidFill>
              </a:rPr>
              <a:t>соматическая </a:t>
            </a:r>
            <a:r>
              <a:rPr lang="ru-RU" sz="2400" dirty="0" err="1" smtClean="0">
                <a:solidFill>
                  <a:schemeClr val="bg1"/>
                </a:solidFill>
              </a:rPr>
              <a:t>ослабленность</a:t>
            </a:r>
            <a:r>
              <a:rPr lang="ru-RU" sz="2400" dirty="0" smtClean="0">
                <a:solidFill>
                  <a:schemeClr val="bg1"/>
                </a:solidFill>
              </a:rPr>
              <a:t> организма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bg1"/>
                </a:solidFill>
              </a:rPr>
              <a:t>неразвитость тонкой и артикуляционной моторики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-низкий уровень развития произвольного внимания, памяти, самоконтроля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ван\Desktop\Фоны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Users\Иван\Desktop\фото лего\IMG_92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221088"/>
            <a:ext cx="2088232" cy="1566281"/>
          </a:xfrm>
          <a:prstGeom prst="rect">
            <a:avLst/>
          </a:prstGeom>
          <a:noFill/>
        </p:spPr>
      </p:pic>
      <p:pic>
        <p:nvPicPr>
          <p:cNvPr id="5123" name="Picture 3" descr="C:\Users\Иван\Desktop\фото лего\IMG_92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365104"/>
            <a:ext cx="2088232" cy="1566280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2843808" y="548680"/>
            <a:ext cx="2304256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ВНИМАНИЕ</a:t>
            </a:r>
            <a:endParaRPr lang="ru-RU" sz="1400" dirty="0"/>
          </a:p>
        </p:txBody>
      </p:sp>
      <p:sp>
        <p:nvSpPr>
          <p:cNvPr id="7" name="Овал 6"/>
          <p:cNvSpPr/>
          <p:nvPr/>
        </p:nvSpPr>
        <p:spPr>
          <a:xfrm>
            <a:off x="5508104" y="620688"/>
            <a:ext cx="1296144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РЕЧЬ</a:t>
            </a:r>
            <a:endParaRPr lang="ru-RU" sz="1400" dirty="0"/>
          </a:p>
        </p:txBody>
      </p:sp>
      <p:sp>
        <p:nvSpPr>
          <p:cNvPr id="8" name="Овал 7"/>
          <p:cNvSpPr/>
          <p:nvPr/>
        </p:nvSpPr>
        <p:spPr>
          <a:xfrm>
            <a:off x="5868144" y="2852936"/>
            <a:ext cx="309634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НАБЛЮДАТ</a:t>
            </a:r>
            <a:r>
              <a:rPr lang="ru-RU" sz="1400" i="1" dirty="0" smtClean="0"/>
              <a:t>Е</a:t>
            </a:r>
            <a:r>
              <a:rPr lang="ru-RU" sz="1400" dirty="0" smtClean="0"/>
              <a:t>ЛЬНОСТЬ</a:t>
            </a:r>
            <a:endParaRPr lang="ru-RU" sz="1400" dirty="0"/>
          </a:p>
        </p:txBody>
      </p:sp>
      <p:sp>
        <p:nvSpPr>
          <p:cNvPr id="9" name="Овал 8"/>
          <p:cNvSpPr/>
          <p:nvPr/>
        </p:nvSpPr>
        <p:spPr>
          <a:xfrm>
            <a:off x="5940152" y="1484784"/>
            <a:ext cx="288032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ВООБРАЖЕНИЕ</a:t>
            </a:r>
            <a:endParaRPr lang="ru-RU" sz="1400" dirty="0"/>
          </a:p>
        </p:txBody>
      </p:sp>
      <p:sp>
        <p:nvSpPr>
          <p:cNvPr id="10" name="Овал 9"/>
          <p:cNvSpPr/>
          <p:nvPr/>
        </p:nvSpPr>
        <p:spPr>
          <a:xfrm>
            <a:off x="179512" y="1196752"/>
            <a:ext cx="302433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ПРОСТРАНСТВЕННОЕ ВОСПРИЯТИЕ</a:t>
            </a:r>
            <a:endParaRPr lang="ru-RU" sz="1400" dirty="0"/>
          </a:p>
        </p:txBody>
      </p:sp>
      <p:sp>
        <p:nvSpPr>
          <p:cNvPr id="11" name="Овал 10"/>
          <p:cNvSpPr/>
          <p:nvPr/>
        </p:nvSpPr>
        <p:spPr>
          <a:xfrm>
            <a:off x="539552" y="2852936"/>
            <a:ext cx="259228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МЫШЛЕНИЕ</a:t>
            </a:r>
            <a:endParaRPr lang="ru-RU" sz="1400" dirty="0"/>
          </a:p>
        </p:txBody>
      </p:sp>
      <p:sp>
        <p:nvSpPr>
          <p:cNvPr id="12" name="Овал 11"/>
          <p:cNvSpPr/>
          <p:nvPr/>
        </p:nvSpPr>
        <p:spPr>
          <a:xfrm>
            <a:off x="3059832" y="3284984"/>
            <a:ext cx="309634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ЗРИТЕЛЬНАЯ И ДВИГАТЕЛЬНАЯ ПАМЯТЬ</a:t>
            </a:r>
            <a:endParaRPr lang="ru-RU" sz="1400" dirty="0"/>
          </a:p>
        </p:txBody>
      </p:sp>
      <p:sp>
        <p:nvSpPr>
          <p:cNvPr id="5" name="Овал 4"/>
          <p:cNvSpPr/>
          <p:nvPr/>
        </p:nvSpPr>
        <p:spPr>
          <a:xfrm>
            <a:off x="3275856" y="1988840"/>
            <a:ext cx="2376264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МЕЛКАЯ</a:t>
            </a:r>
            <a:r>
              <a:rPr lang="ru-RU" sz="1400" dirty="0" smtClean="0"/>
              <a:t> </a:t>
            </a:r>
            <a:r>
              <a:rPr lang="ru-RU" sz="2000" dirty="0" smtClean="0"/>
              <a:t>МОТОРИКА</a:t>
            </a:r>
            <a:endParaRPr lang="ru-RU" sz="2000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4427984" y="1340768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5292080" y="1484784"/>
            <a:ext cx="43204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5652120" y="2060848"/>
            <a:ext cx="216024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5580112" y="2708920"/>
            <a:ext cx="36004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4572000" y="2924944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>
            <a:off x="3059832" y="2708920"/>
            <a:ext cx="36004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H="1" flipV="1">
            <a:off x="3131840" y="1916832"/>
            <a:ext cx="21602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ван\Desktop\Фоны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Иван\Desktop\фото лего\IMG_92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4365104"/>
            <a:ext cx="2016224" cy="1512271"/>
          </a:xfrm>
          <a:prstGeom prst="rect">
            <a:avLst/>
          </a:prstGeom>
          <a:noFill/>
        </p:spPr>
      </p:pic>
      <p:pic>
        <p:nvPicPr>
          <p:cNvPr id="4099" name="Picture 3" descr="C:\Users\Иван\Desktop\фото лего\IMG_91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365104"/>
            <a:ext cx="2016224" cy="151216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11760" y="692696"/>
            <a:ext cx="432048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конструирование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11760" y="1628800"/>
            <a:ext cx="439248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острота зрения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2492896"/>
            <a:ext cx="316835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/>
              <a:t>цветовосприятие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292080" y="2492896"/>
            <a:ext cx="309634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размер и форма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292080" y="3573016"/>
            <a:ext cx="309634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восприятие пространства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259632" y="3573016"/>
            <a:ext cx="324036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тактильные качества</a:t>
            </a:r>
            <a:endParaRPr lang="ru-RU" sz="2000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716016" y="1340768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203848" y="2204864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084168" y="2204864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8" idx="2"/>
            <a:endCxn id="9" idx="0"/>
          </p:cNvCxnSpPr>
          <p:nvPr/>
        </p:nvCxnSpPr>
        <p:spPr>
          <a:xfrm>
            <a:off x="6840252" y="3140968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2699792" y="3140968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ван\Desktop\Фоны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C:\Users\Иван\Desktop\фото лего\IMG_92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785794"/>
            <a:ext cx="5714652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ван\Desktop\Фоны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C:\Users\Иван\Desktop\фото лего\IMG_92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785793"/>
            <a:ext cx="5715040" cy="42865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Иван\Desktop\Фоны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 descr="C:\Users\Иван\Desktop\фото лего\IMG_92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785794"/>
            <a:ext cx="5786478" cy="43398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111</TotalTime>
  <Words>124</Words>
  <Application>Microsoft Office PowerPoint</Application>
  <PresentationFormat>Экран (4:3)</PresentationFormat>
  <Paragraphs>33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   Коррекция речевых недостатков у детей старшего дошкольного возраста посредством  лего-конструирования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Иван</dc:creator>
  <cp:lastModifiedBy>uks</cp:lastModifiedBy>
  <cp:revision>12</cp:revision>
  <dcterms:created xsi:type="dcterms:W3CDTF">2015-04-10T12:57:20Z</dcterms:created>
  <dcterms:modified xsi:type="dcterms:W3CDTF">2015-04-14T08:36:55Z</dcterms:modified>
</cp:coreProperties>
</file>