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82" r:id="rId2"/>
    <p:sldId id="257" r:id="rId3"/>
    <p:sldId id="259" r:id="rId4"/>
    <p:sldId id="286" r:id="rId5"/>
    <p:sldId id="287" r:id="rId6"/>
    <p:sldId id="289" r:id="rId7"/>
    <p:sldId id="285" r:id="rId8"/>
    <p:sldId id="271" r:id="rId9"/>
    <p:sldId id="274" r:id="rId10"/>
    <p:sldId id="291" r:id="rId11"/>
    <p:sldId id="292" r:id="rId12"/>
    <p:sldId id="275" r:id="rId13"/>
    <p:sldId id="290" r:id="rId14"/>
    <p:sldId id="293" r:id="rId15"/>
    <p:sldId id="28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AD88A1D-EF44-4DEF-8B50-D3E525993495}">
          <p14:sldIdLst>
            <p14:sldId id="282"/>
            <p14:sldId id="257"/>
            <p14:sldId id="259"/>
            <p14:sldId id="286"/>
            <p14:sldId id="287"/>
            <p14:sldId id="289"/>
            <p14:sldId id="285"/>
            <p14:sldId id="271"/>
            <p14:sldId id="274"/>
            <p14:sldId id="291"/>
            <p14:sldId id="292"/>
            <p14:sldId id="275"/>
            <p14:sldId id="290"/>
            <p14:sldId id="293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727"/>
    <a:srgbClr val="FC9EDD"/>
    <a:srgbClr val="FFCDCD"/>
    <a:srgbClr val="FEB8E7"/>
    <a:srgbClr val="FECEEE"/>
    <a:srgbClr val="DF1803"/>
    <a:srgbClr val="D9F917"/>
    <a:srgbClr val="E7FEE2"/>
    <a:srgbClr val="BCFDAD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74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9AF5A-A4D3-4598-802B-AE22B64CB26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84C51-8DE4-45F1-9D30-7FDF87E3A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0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430491" y="365125"/>
            <a:ext cx="11331018" cy="6002867"/>
          </a:xfrm>
          <a:prstGeom prst="round2DiagRect">
            <a:avLst/>
          </a:prstGeom>
          <a:solidFill>
            <a:srgbClr val="FFFDFE"/>
          </a:solidFill>
          <a:ln>
            <a:solidFill>
              <a:srgbClr val="FAC2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www.d25102.edu35.ru/images/stories/kartinki/0b8feec9044e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502" y="4072997"/>
            <a:ext cx="6661607" cy="264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lvcccvrd.com/images/colorful-music-notes-clipart-transparent-6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90" y="11642"/>
            <a:ext cx="10237509" cy="422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1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1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8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8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9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1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5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3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3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6586-D83F-46B0-A816-0C13252A563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30491" y="365125"/>
            <a:ext cx="11331018" cy="6002867"/>
          </a:xfrm>
          <a:prstGeom prst="roundRect">
            <a:avLst/>
          </a:prstGeom>
          <a:solidFill>
            <a:srgbClr val="FFFDFE"/>
          </a:solidFill>
          <a:ln>
            <a:solidFill>
              <a:srgbClr val="FAC2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GReverance" pitchFamily="2" charset="0"/>
            </a:endParaRPr>
          </a:p>
        </p:txBody>
      </p:sp>
      <p:pic>
        <p:nvPicPr>
          <p:cNvPr id="16" name="Picture 2" descr="http://school582.ru/public/users/931/PNG/151220132358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9465" y="508226"/>
            <a:ext cx="1497137" cy="14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blvcccvrd.com/images/colorful-music-notes-clipart-transparent-6.jp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" y="6907"/>
            <a:ext cx="3576002" cy="14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d25102.edu35.ru/images/stories/kartinki/0b8feec9044e1.png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0" y="5448109"/>
            <a:ext cx="3576002" cy="14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5398" y="6639001"/>
            <a:ext cx="1257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GReverance" pitchFamily="2" charset="0"/>
              </a:rPr>
              <a:t>© Полшкова В.В.,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AGReverance" pitchFamily="2" charset="0"/>
              </a:rPr>
              <a:t>2018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16586-D83F-46B0-A816-0C13252A563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2A65-D802-4C80-9F59-8E8ED49F7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2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1%20-%20&#1091;&#1089;&#1072;&#1090;&#1099;&#1081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661" y="1214650"/>
            <a:ext cx="6277970" cy="272955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7798" y="1037230"/>
            <a:ext cx="10726002" cy="350747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детский сад «Детство» комбинированного вида 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Педагогическая диагностика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произносительной и грамматической стороны речи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посредством использования игровых технологий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логоритмики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5014" y="4558352"/>
            <a:ext cx="5527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Елена Олеговна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Сморчкова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– </a:t>
            </a:r>
          </a:p>
          <a:p>
            <a:pPr algn="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детский сад №192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5" descr="C:\Users\Админ\Desktop\ЛОГОТИП -МАДО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" y="1103596"/>
            <a:ext cx="1064526" cy="90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96311" y="574645"/>
            <a:ext cx="9990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Диагностическая карта «Речевое развитие»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(старшая группа)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493580"/>
              </p:ext>
            </p:extLst>
          </p:nvPr>
        </p:nvGraphicFramePr>
        <p:xfrm>
          <a:off x="655090" y="1774209"/>
          <a:ext cx="10863619" cy="419105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240900"/>
                <a:gridCol w="724089"/>
                <a:gridCol w="724089"/>
                <a:gridCol w="724089"/>
                <a:gridCol w="725226"/>
                <a:gridCol w="725226"/>
              </a:tblGrid>
              <a:tr h="3279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 развития речи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Фамилия, имя ребенка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10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Грамматическая 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сторона речи (формирование грамматического строя)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0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 ребенка развивается способность употреблять форму единственного и множественного числа родительного падежа имен существительных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8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Ребенок осваивает умения: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согласовывать существительные и прилагательные в роде и числе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44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образовывать существительные в единственном и множественном числе, используя уменьшительно-ласкательные суффиксы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10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Произносительная 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сторона речи (воспитание звуковой культуры речи)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58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изменять силу голоса, темп речи, интонацию в зависимости от содержания высказывания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2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172" y="365125"/>
            <a:ext cx="10275627" cy="2200654"/>
          </a:xfrm>
        </p:spPr>
        <p:txBody>
          <a:bodyPr>
            <a:normAutofit/>
          </a:bodyPr>
          <a:lstStyle/>
          <a:p>
            <a:pPr algn="ctr"/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21 ноября\img3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26733" r="5320" b="2927"/>
          <a:stretch/>
        </p:blipFill>
        <p:spPr bwMode="auto">
          <a:xfrm>
            <a:off x="1091370" y="392373"/>
            <a:ext cx="10009259" cy="607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3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818866"/>
            <a:ext cx="10536071" cy="4503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Упражнение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b="1" dirty="0">
                <a:solidFill>
                  <a:srgbClr val="C00000"/>
                </a:solidFill>
              </a:rPr>
              <a:t>Готовим фруктовый салат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/>
          </a:p>
        </p:txBody>
      </p:sp>
      <p:pic>
        <p:nvPicPr>
          <p:cNvPr id="2050" name="Picture 2" descr="E:\Новая папка\ЛОГОРИТМ\лим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5" y="1786526"/>
            <a:ext cx="2868183" cy="212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овая папка\ЛОГОРИТМ\мандарин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77" y="4145695"/>
            <a:ext cx="2426882" cy="21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Новая папка\ЛОГОРИТМ\банан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t="7411" r="13905" b="8338"/>
          <a:stretch/>
        </p:blipFill>
        <p:spPr bwMode="auto">
          <a:xfrm>
            <a:off x="8801078" y="1689130"/>
            <a:ext cx="1962714" cy="22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Новая папка\ЛОГОРИТМ\апельсин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22" y="3918494"/>
            <a:ext cx="3180528" cy="239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груша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36" r="24129" b="8757"/>
          <a:stretch>
            <a:fillRect/>
          </a:stretch>
        </p:blipFill>
        <p:spPr>
          <a:xfrm>
            <a:off x="5786653" y="3998795"/>
            <a:ext cx="1692322" cy="2179578"/>
          </a:xfrm>
          <a:prstGeom prst="rect">
            <a:avLst/>
          </a:prstGeom>
        </p:spPr>
      </p:pic>
      <p:pic>
        <p:nvPicPr>
          <p:cNvPr id="9" name="Рисунок 8" descr="киви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373" t="8952" r="15600" b="15381"/>
          <a:stretch>
            <a:fillRect/>
          </a:stretch>
        </p:blipFill>
        <p:spPr>
          <a:xfrm>
            <a:off x="6005014" y="1924336"/>
            <a:ext cx="2379491" cy="1528547"/>
          </a:xfrm>
          <a:prstGeom prst="rect">
            <a:avLst/>
          </a:prstGeom>
        </p:spPr>
      </p:pic>
      <p:pic>
        <p:nvPicPr>
          <p:cNvPr id="10" name="Рисунок 9" descr="яблоко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393" t="9556" r="19027" b="13429"/>
          <a:stretch>
            <a:fillRect/>
          </a:stretch>
        </p:blipFill>
        <p:spPr>
          <a:xfrm>
            <a:off x="3493828" y="2292824"/>
            <a:ext cx="1910686" cy="218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661" y="1214650"/>
            <a:ext cx="6277970" cy="272955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</a:t>
            </a:r>
            <a:r>
              <a:rPr lang="ru-RU" sz="3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i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i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95826"/>
              </p:ext>
            </p:extLst>
          </p:nvPr>
        </p:nvGraphicFramePr>
        <p:xfrm>
          <a:off x="382137" y="313899"/>
          <a:ext cx="11491415" cy="472888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659341"/>
                <a:gridCol w="765934"/>
                <a:gridCol w="765934"/>
                <a:gridCol w="765934"/>
                <a:gridCol w="767136"/>
                <a:gridCol w="767136"/>
              </a:tblGrid>
              <a:tr h="3323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развития речи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Фамилия, имя ребенка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9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Оля И.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Аня Д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Даша С.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Саша В.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Коля Р.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</a:tr>
              <a:tr h="336907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Грамматическая 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сторона речи (формирование грамматического строя)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 ребенка развивается способность употреблять форму единственного и множественного числа родительного падежа имен существительных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60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Ребенок осваивает умения: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согласовывать существительные и прилагательные в роде и числе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39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образовывать существительные в единственном и множественном числе, используя уменьшительно-ласкательные суффиксы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7515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Произносительная сторона речи (воспитание звуковой культуры речи)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31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изменять силу голоса, темп речи, интонацию в зависимости от содержания высказывания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66030" y="4288808"/>
            <a:ext cx="595042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 fontAlgn="ct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 font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 font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низкий уровень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font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достаточный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font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высокий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172" y="365125"/>
            <a:ext cx="10275627" cy="2200654"/>
          </a:xfrm>
        </p:spPr>
        <p:txBody>
          <a:bodyPr>
            <a:normAutofit/>
          </a:bodyPr>
          <a:lstStyle/>
          <a:p>
            <a:pPr algn="ctr"/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Елена\Desktop\ЛОГОРИТМ\hello_html_7228767b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" b="14562"/>
          <a:stretch/>
        </p:blipFill>
        <p:spPr bwMode="auto">
          <a:xfrm>
            <a:off x="0" y="0"/>
            <a:ext cx="12192000" cy="692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777320" y="3548419"/>
            <a:ext cx="7383438" cy="852982"/>
          </a:xfrm>
          <a:prstGeom prst="roundRect">
            <a:avLst/>
          </a:prstGeom>
          <a:solidFill>
            <a:srgbClr val="07AC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педагогической диагностики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4471" y="4840407"/>
            <a:ext cx="9840035" cy="832512"/>
          </a:xfrm>
          <a:prstGeom prst="roundRect">
            <a:avLst/>
          </a:prstGeom>
          <a:solidFill>
            <a:srgbClr val="07AC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 ст.44 Федерального закона «Об образовании в Российской Федерации»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№273-ФЗ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230" y="1555845"/>
            <a:ext cx="9962866" cy="40397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3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Картушина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М.Ю. </a:t>
            </a:r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Конспекты </a:t>
            </a:r>
            <a:r>
              <a:rPr lang="ru-RU" sz="3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логоритмических</a:t>
            </a:r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занятий с детьми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5-6 лет</a:t>
            </a:r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– М.: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ТЦ Сфера</a:t>
            </a:r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2008.</a:t>
            </a:r>
          </a:p>
          <a:p>
            <a:pPr>
              <a:lnSpc>
                <a:spcPct val="120000"/>
              </a:lnSpc>
            </a:pP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Скоролупова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О.А. Диагностические карты.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ЛОГОРИТМ\butterflies-spring-little-girls-devochka-babochka-vesna-rado-1024x64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r="933" b="2087"/>
          <a:stretch/>
        </p:blipFill>
        <p:spPr bwMode="auto">
          <a:xfrm>
            <a:off x="0" y="0"/>
            <a:ext cx="12195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 - усат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749582" y="212675"/>
            <a:ext cx="442418" cy="442418"/>
          </a:xfrm>
          <a:prstGeom prst="rect">
            <a:avLst/>
          </a:prstGeom>
        </p:spPr>
      </p:pic>
      <p:pic>
        <p:nvPicPr>
          <p:cNvPr id="5" name="Рисунок 4" descr="6dedec79747f907c13bd68803fb5c007--bild-tattoos-pink-butterfl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75217">
            <a:off x="6816656" y="745181"/>
            <a:ext cx="1163877" cy="1105366"/>
          </a:xfrm>
          <a:prstGeom prst="rect">
            <a:avLst/>
          </a:prstGeom>
        </p:spPr>
      </p:pic>
      <p:pic>
        <p:nvPicPr>
          <p:cNvPr id="6" name="Рисунок 5" descr="fullsiz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61475">
            <a:off x="9682087" y="1983679"/>
            <a:ext cx="1140716" cy="1028207"/>
          </a:xfrm>
          <a:prstGeom prst="rect">
            <a:avLst/>
          </a:prstGeom>
        </p:spPr>
      </p:pic>
      <p:pic>
        <p:nvPicPr>
          <p:cNvPr id="7" name="Рисунок 6" descr="clipart-babochka_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971663">
            <a:off x="670411" y="551698"/>
            <a:ext cx="968666" cy="97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667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40" y="2060812"/>
            <a:ext cx="10112992" cy="2197288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</a:t>
            </a:r>
            <a:r>
              <a:rPr lang="ru-RU" sz="3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i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i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83591" y="559558"/>
            <a:ext cx="5356747" cy="891880"/>
          </a:xfrm>
          <a:prstGeom prst="round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(с.1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п.6, с.2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п.6, с.2 п.11.2)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6209727" y="4704248"/>
            <a:ext cx="245661" cy="6918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01003" y="1610436"/>
            <a:ext cx="9785445" cy="3029803"/>
          </a:xfrm>
          <a:prstGeom prst="round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2" indent="-457200" algn="just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равных возможностей для полноценного развития каждого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</a:t>
            </a:r>
          </a:p>
          <a:p>
            <a:pPr marL="457200" lvl="2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развития детей в соответствии с их возрастными и индивидуальными особенностями и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склонностями.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54185" y="5486400"/>
            <a:ext cx="5356747" cy="627797"/>
          </a:xfrm>
          <a:prstGeom prst="round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Всестороннее развитие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1378425" y="5542916"/>
            <a:ext cx="157516" cy="985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661" y="1214650"/>
            <a:ext cx="6277970" cy="272955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</a:t>
            </a:r>
            <a:r>
              <a:rPr lang="ru-RU" sz="3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i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i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639" y="1050877"/>
            <a:ext cx="9990162" cy="5268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F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Елена\Desktop\ЛОГОРИТМ\slide-13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71" y="2647665"/>
            <a:ext cx="8549635" cy="38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698544" y="491320"/>
            <a:ext cx="4394579" cy="832512"/>
          </a:xfrm>
          <a:prstGeom prst="roundRect">
            <a:avLst/>
          </a:prstGeom>
          <a:solidFill>
            <a:srgbClr val="07AC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языка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04280" y="2131325"/>
            <a:ext cx="1908412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83707" y="2131325"/>
            <a:ext cx="2085833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51928" y="2133600"/>
            <a:ext cx="2456597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661" y="1214650"/>
            <a:ext cx="6277970" cy="272955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</a:t>
            </a:r>
            <a:r>
              <a:rPr lang="ru-RU" sz="3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i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i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FE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5560" t="54200"/>
          <a:stretch>
            <a:fillRect/>
          </a:stretch>
        </p:blipFill>
        <p:spPr bwMode="auto">
          <a:xfrm>
            <a:off x="1256507" y="368490"/>
            <a:ext cx="9417303" cy="604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4"/>
          <p:cNvSpPr>
            <a:spLocks noGrp="1"/>
          </p:cNvSpPr>
          <p:nvPr>
            <p:ph idx="1"/>
          </p:nvPr>
        </p:nvSpPr>
        <p:spPr>
          <a:xfrm>
            <a:off x="2702256" y="4851778"/>
            <a:ext cx="8407022" cy="167185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О.А.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Скоролупова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«Диагностические карты»</a:t>
            </a:r>
          </a:p>
        </p:txBody>
      </p:sp>
    </p:spTree>
    <p:extLst>
      <p:ext uri="{BB962C8B-B14F-4D97-AF65-F5344CB8AC3E}">
        <p14:creationId xmlns:p14="http://schemas.microsoft.com/office/powerpoint/2010/main" val="3431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96311" y="420757"/>
            <a:ext cx="999013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Диагностическая карта «Речевое развитие»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(старшая группа)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298831"/>
              </p:ext>
            </p:extLst>
          </p:nvPr>
        </p:nvGraphicFramePr>
        <p:xfrm>
          <a:off x="1132763" y="1774208"/>
          <a:ext cx="9567082" cy="3820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376722"/>
                <a:gridCol w="637672"/>
                <a:gridCol w="637672"/>
                <a:gridCol w="637672"/>
                <a:gridCol w="638672"/>
                <a:gridCol w="638672"/>
              </a:tblGrid>
              <a:tr h="46179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развития речи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Фамилия, имя ребенка</a:t>
                      </a:r>
                      <a:endParaRPr lang="ru-RU" sz="20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793"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Лексическая сторона речи (развитие словаря)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793"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Грамматическая сторона речи (формирование грамматического строя)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793"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Произносительная сторона речи (воспитание звуковой культуры речи)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793"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Развитие связной речи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793"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Коммуникативное развитие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6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Общие показатели речевого развития детей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661" y="1214650"/>
            <a:ext cx="6277970" cy="272955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</a:t>
            </a:r>
            <a:r>
              <a:rPr lang="ru-RU" sz="3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i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i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639" y="1050877"/>
            <a:ext cx="9990162" cy="5268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49974"/>
              </p:ext>
            </p:extLst>
          </p:nvPr>
        </p:nvGraphicFramePr>
        <p:xfrm>
          <a:off x="859808" y="1064524"/>
          <a:ext cx="10454185" cy="485270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280913"/>
                <a:gridCol w="8173272"/>
              </a:tblGrid>
              <a:tr h="62779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 обозначений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Расшифровка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42876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Процентная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указывает, на сколько процентов ребенок близок к достижению нормативного показателя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85751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Символическая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Например: </a:t>
                      </a:r>
                    </a:p>
                    <a:p>
                      <a:pPr marL="651510" indent="-629920"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низкий уровень достижения ребенком нормативного показателя; </a:t>
                      </a:r>
                    </a:p>
                    <a:p>
                      <a:pPr marL="471805" indent="-450215"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неполное достижение; </a:t>
                      </a:r>
                    </a:p>
                    <a:p>
                      <a:pPr marL="471805" indent="-450215"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ребенок достиг запланированного показателя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96283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Цветовая </a:t>
                      </a:r>
                    </a:p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(можно </a:t>
                      </a: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использовать </a:t>
                      </a:r>
                    </a:p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только три основных цвета)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Например: </a:t>
                      </a:r>
                    </a:p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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низкий уровень развития; </a:t>
                      </a:r>
                    </a:p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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достаточный; </a:t>
                      </a:r>
                    </a:p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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оптимальный; </a:t>
                      </a:r>
                    </a:p>
                    <a:p>
                      <a:pPr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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высокий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172" y="365125"/>
            <a:ext cx="10275627" cy="2200654"/>
          </a:xfrm>
        </p:spPr>
        <p:txBody>
          <a:bodyPr>
            <a:normAutofit/>
          </a:bodyPr>
          <a:lstStyle/>
          <a:p>
            <a:pPr algn="ctr"/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Елена\Desktop\ЛОГОРИТМ\hello_html_7228767b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" b="14562"/>
          <a:stretch/>
        </p:blipFill>
        <p:spPr bwMode="auto">
          <a:xfrm>
            <a:off x="0" y="0"/>
            <a:ext cx="12192000" cy="692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218" y="174056"/>
            <a:ext cx="10534933" cy="2200654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>
                <a:solidFill>
                  <a:srgbClr val="C00000"/>
                </a:solidFill>
              </a:rPr>
              <a:t>Ритмическое упражнение «ЗНАКОМСТВО»</a:t>
            </a:r>
            <a:endParaRPr lang="ru-RU" sz="3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44" y="1577478"/>
            <a:ext cx="7993844" cy="459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941696"/>
            <a:ext cx="11041039" cy="5235123"/>
          </a:xfrm>
        </p:spPr>
        <p:txBody>
          <a:bodyPr/>
          <a:lstStyle/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821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444</Words>
  <Application>Microsoft Office PowerPoint</Application>
  <PresentationFormat>Произвольный</PresentationFormat>
  <Paragraphs>95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</vt:lpstr>
      <vt:lpstr>Презентация PowerPoint</vt:lpstr>
      <vt:lpstr>         </vt:lpstr>
      <vt:lpstr>         </vt:lpstr>
      <vt:lpstr>         </vt:lpstr>
      <vt:lpstr>Презентация PowerPoint</vt:lpstr>
      <vt:lpstr>         </vt:lpstr>
      <vt:lpstr>Презентация PowerPoint</vt:lpstr>
      <vt:lpstr>Ритмическое упражнение «ЗНАКОМСТВО»</vt:lpstr>
      <vt:lpstr>Презентация PowerPoint</vt:lpstr>
      <vt:lpstr>Презентация PowerPoint</vt:lpstr>
      <vt:lpstr>  Упражнение «Готовим фруктовый салат» </vt:lpstr>
      <vt:lpstr>         </vt:lpstr>
      <vt:lpstr>Презентация PowerPoint</vt:lpstr>
      <vt:lpstr>Список литературы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Viktoriya Polshkova</dc:creator>
  <cp:lastModifiedBy>Елена</cp:lastModifiedBy>
  <cp:revision>134</cp:revision>
  <dcterms:created xsi:type="dcterms:W3CDTF">2018-04-16T05:37:37Z</dcterms:created>
  <dcterms:modified xsi:type="dcterms:W3CDTF">2018-11-20T18:24:13Z</dcterms:modified>
</cp:coreProperties>
</file>