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6" r:id="rId9"/>
    <p:sldId id="268" r:id="rId10"/>
    <p:sldId id="269" r:id="rId11"/>
    <p:sldId id="271" r:id="rId12"/>
    <p:sldId id="272" r:id="rId13"/>
    <p:sldId id="273" r:id="rId14"/>
    <p:sldId id="274" r:id="rId15"/>
    <p:sldId id="276" r:id="rId16"/>
    <p:sldId id="275" r:id="rId17"/>
    <p:sldId id="270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1.png"/><Relationship Id="rId1" Type="http://schemas.openxmlformats.org/officeDocument/2006/relationships/image" Target="../media/image1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00CC5-54F4-4862-92FA-AE2B1088B6D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4DCE65-2218-4F5E-B4AD-D02E49CFA991}">
      <dgm:prSet phldrT="[Текст]" custT="1"/>
      <dgm:spPr>
        <a:solidFill>
          <a:srgbClr val="800080"/>
        </a:solidFill>
      </dgm:spPr>
      <dgm:t>
        <a:bodyPr/>
        <a:lstStyle/>
        <a:p>
          <a:r>
            <a:rPr lang="ru-RU" sz="1600" dirty="0" smtClean="0"/>
            <a:t>1.Принятие ребенком себя</a:t>
          </a:r>
          <a:endParaRPr lang="ru-RU" sz="1600" dirty="0"/>
        </a:p>
      </dgm:t>
    </dgm:pt>
    <dgm:pt modelId="{A7F060A6-A972-4545-A74C-BF23122504A9}" type="parTrans" cxnId="{998DA712-D23B-4901-8F89-DCF78F06FB32}">
      <dgm:prSet/>
      <dgm:spPr/>
      <dgm:t>
        <a:bodyPr/>
        <a:lstStyle/>
        <a:p>
          <a:endParaRPr lang="ru-RU"/>
        </a:p>
      </dgm:t>
    </dgm:pt>
    <dgm:pt modelId="{7D56807F-9582-4144-850D-5D0D1AD0B01E}" type="sibTrans" cxnId="{998DA712-D23B-4901-8F89-DCF78F06FB32}">
      <dgm:prSet/>
      <dgm:spPr/>
      <dgm:t>
        <a:bodyPr/>
        <a:lstStyle/>
        <a:p>
          <a:endParaRPr lang="ru-RU"/>
        </a:p>
      </dgm:t>
    </dgm:pt>
    <dgm:pt modelId="{B26F1936-BAFB-4237-B177-53BEA37C4F5B}">
      <dgm:prSet phldrT="[Текст]" custT="1"/>
      <dgm:spPr/>
      <dgm:t>
        <a:bodyPr/>
        <a:lstStyle/>
        <a:p>
          <a:r>
            <a:rPr lang="ru-RU" sz="1400" dirty="0" smtClean="0"/>
            <a:t>3.Обучение неречевым и речевым средствам общения</a:t>
          </a:r>
          <a:endParaRPr lang="ru-RU" sz="1400" dirty="0"/>
        </a:p>
      </dgm:t>
    </dgm:pt>
    <dgm:pt modelId="{42141C54-4817-448A-806E-2981E42D9686}" type="parTrans" cxnId="{B697EFFD-297E-456A-8111-396CB2835A24}">
      <dgm:prSet/>
      <dgm:spPr/>
      <dgm:t>
        <a:bodyPr/>
        <a:lstStyle/>
        <a:p>
          <a:endParaRPr lang="ru-RU"/>
        </a:p>
      </dgm:t>
    </dgm:pt>
    <dgm:pt modelId="{02A789A8-F6B9-46F6-B382-F725F3771CE2}" type="sibTrans" cxnId="{B697EFFD-297E-456A-8111-396CB2835A24}">
      <dgm:prSet/>
      <dgm:spPr/>
      <dgm:t>
        <a:bodyPr/>
        <a:lstStyle/>
        <a:p>
          <a:endParaRPr lang="ru-RU"/>
        </a:p>
      </dgm:t>
    </dgm:pt>
    <dgm:pt modelId="{63AE3467-99E0-488D-91AB-1D0D3D35E64C}">
      <dgm:prSet phldrT="[Текст]" custT="1"/>
      <dgm:spPr>
        <a:solidFill>
          <a:srgbClr val="CC0066"/>
        </a:solidFill>
      </dgm:spPr>
      <dgm:t>
        <a:bodyPr/>
        <a:lstStyle/>
        <a:p>
          <a:r>
            <a:rPr lang="ru-RU" sz="1600" dirty="0" smtClean="0"/>
            <a:t>2.Развитие навыков эмоционального общения</a:t>
          </a:r>
          <a:endParaRPr lang="ru-RU" sz="1600" dirty="0"/>
        </a:p>
      </dgm:t>
    </dgm:pt>
    <dgm:pt modelId="{0FF5E87D-E0ED-4720-BB6B-AAD954432E24}" type="sibTrans" cxnId="{E446BA0A-DC9A-4E1A-B644-C46F1B63FA9D}">
      <dgm:prSet/>
      <dgm:spPr/>
      <dgm:t>
        <a:bodyPr/>
        <a:lstStyle/>
        <a:p>
          <a:endParaRPr lang="ru-RU"/>
        </a:p>
      </dgm:t>
    </dgm:pt>
    <dgm:pt modelId="{A7569419-6DF5-43BA-916C-033E9345AAC2}" type="parTrans" cxnId="{E446BA0A-DC9A-4E1A-B644-C46F1B63FA9D}">
      <dgm:prSet/>
      <dgm:spPr/>
      <dgm:t>
        <a:bodyPr/>
        <a:lstStyle/>
        <a:p>
          <a:endParaRPr lang="ru-RU"/>
        </a:p>
      </dgm:t>
    </dgm:pt>
    <dgm:pt modelId="{68BE8FF0-DC09-4BDD-94D3-2AE7C38EEE2B}" type="pres">
      <dgm:prSet presAssocID="{6B400CC5-54F4-4862-92FA-AE2B1088B6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49C27-660C-4F93-95D1-9A95226A9642}" type="pres">
      <dgm:prSet presAssocID="{FB4DCE65-2218-4F5E-B4AD-D02E49CFA991}" presName="parentLin" presStyleCnt="0"/>
      <dgm:spPr/>
    </dgm:pt>
    <dgm:pt modelId="{6859E12B-6B2D-4F22-89A7-303902058B26}" type="pres">
      <dgm:prSet presAssocID="{FB4DCE65-2218-4F5E-B4AD-D02E49CFA99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6162CF-9FF8-450B-BD8C-B251A23057C5}" type="pres">
      <dgm:prSet presAssocID="{FB4DCE65-2218-4F5E-B4AD-D02E49CFA991}" presName="parentText" presStyleLbl="node1" presStyleIdx="0" presStyleCnt="3" custScaleY="350228" custLinFactX="24502" custLinFactNeighborX="100000" custLinFactNeighborY="32963">
        <dgm:presLayoutVars>
          <dgm:chMax val="0"/>
          <dgm:bulletEnabled val="1"/>
        </dgm:presLayoutVars>
      </dgm:prSet>
      <dgm:spPr>
        <a:prstGeom prst="ribbon2">
          <a:avLst/>
        </a:prstGeom>
      </dgm:spPr>
      <dgm:t>
        <a:bodyPr/>
        <a:lstStyle/>
        <a:p>
          <a:endParaRPr lang="ru-RU"/>
        </a:p>
      </dgm:t>
    </dgm:pt>
    <dgm:pt modelId="{B3B472E3-F121-4231-A9E8-736DC72D9CBB}" type="pres">
      <dgm:prSet presAssocID="{FB4DCE65-2218-4F5E-B4AD-D02E49CFA991}" presName="negativeSpace" presStyleCnt="0"/>
      <dgm:spPr/>
    </dgm:pt>
    <dgm:pt modelId="{DDCC00FA-E908-4868-BD18-6E8498E089D1}" type="pres">
      <dgm:prSet presAssocID="{FB4DCE65-2218-4F5E-B4AD-D02E49CFA991}" presName="childText" presStyleLbl="conFgAcc1" presStyleIdx="0" presStyleCnt="3" custFlipVert="1" custScaleX="22499" custScaleY="1293183" custLinFactY="-98810" custLinFactNeighborX="875" custLinFactNeighborY="-10000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D7AFD2-CCE1-4B85-AEF5-C2E22E5344A1}" type="pres">
      <dgm:prSet presAssocID="{7D56807F-9582-4144-850D-5D0D1AD0B01E}" presName="spaceBetweenRectangles" presStyleCnt="0"/>
      <dgm:spPr/>
    </dgm:pt>
    <dgm:pt modelId="{AA0930A4-4B16-4DC3-9111-7B9729063288}" type="pres">
      <dgm:prSet presAssocID="{63AE3467-99E0-488D-91AB-1D0D3D35E64C}" presName="parentLin" presStyleCnt="0"/>
      <dgm:spPr/>
    </dgm:pt>
    <dgm:pt modelId="{9064F3C2-E2B0-4669-A830-B7B6A0754953}" type="pres">
      <dgm:prSet presAssocID="{63AE3467-99E0-488D-91AB-1D0D3D35E64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3E917FB-FB6F-4ADD-9E5E-8CE94244E263}" type="pres">
      <dgm:prSet presAssocID="{63AE3467-99E0-488D-91AB-1D0D3D35E64C}" presName="parentText" presStyleLbl="node1" presStyleIdx="1" presStyleCnt="3" custScaleY="400667" custLinFactX="24502" custLinFactY="-450421" custLinFactNeighborX="100000" custLinFactNeighborY="-500000">
        <dgm:presLayoutVars>
          <dgm:chMax val="0"/>
          <dgm:bulletEnabled val="1"/>
        </dgm:presLayoutVars>
      </dgm:prSet>
      <dgm:spPr>
        <a:prstGeom prst="ribbon2">
          <a:avLst/>
        </a:prstGeom>
      </dgm:spPr>
      <dgm:t>
        <a:bodyPr/>
        <a:lstStyle/>
        <a:p>
          <a:endParaRPr lang="ru-RU"/>
        </a:p>
      </dgm:t>
    </dgm:pt>
    <dgm:pt modelId="{DD3B0AA2-6AC5-4739-9A5D-709E855F63BF}" type="pres">
      <dgm:prSet presAssocID="{63AE3467-99E0-488D-91AB-1D0D3D35E64C}" presName="negativeSpace" presStyleCnt="0"/>
      <dgm:spPr/>
    </dgm:pt>
    <dgm:pt modelId="{97544A79-E4D5-4D24-BAA6-EBE84E237E9D}" type="pres">
      <dgm:prSet presAssocID="{63AE3467-99E0-488D-91AB-1D0D3D35E64C}" presName="childText" presStyleLbl="conFgAcc1" presStyleIdx="1" presStyleCnt="3" custScaleX="20748" custScaleY="1070509" custLinFactY="89887" custLinFactNeighborX="1750" custLinFactNeighborY="10000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2BB481-42D9-40BA-A6C8-36CD87127B89}" type="pres">
      <dgm:prSet presAssocID="{0FF5E87D-E0ED-4720-BB6B-AAD954432E24}" presName="spaceBetweenRectangles" presStyleCnt="0"/>
      <dgm:spPr/>
    </dgm:pt>
    <dgm:pt modelId="{5A09D5AA-02D2-4341-9CEA-C40485BE007F}" type="pres">
      <dgm:prSet presAssocID="{B26F1936-BAFB-4237-B177-53BEA37C4F5B}" presName="parentLin" presStyleCnt="0"/>
      <dgm:spPr/>
    </dgm:pt>
    <dgm:pt modelId="{47CDFAD0-77ED-4CC0-82C1-13846658069C}" type="pres">
      <dgm:prSet presAssocID="{B26F1936-BAFB-4237-B177-53BEA37C4F5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834FFE3-735F-460A-8931-052AD50724E9}" type="pres">
      <dgm:prSet presAssocID="{B26F1936-BAFB-4237-B177-53BEA37C4F5B}" presName="parentText" presStyleLbl="node1" presStyleIdx="2" presStyleCnt="3" custScaleY="308305" custLinFactX="24502" custLinFactY="-800000" custLinFactNeighborX="100000" custLinFactNeighborY="-896585">
        <dgm:presLayoutVars>
          <dgm:chMax val="0"/>
          <dgm:bulletEnabled val="1"/>
        </dgm:presLayoutVars>
      </dgm:prSet>
      <dgm:spPr>
        <a:prstGeom prst="ribbon2">
          <a:avLst/>
        </a:prstGeom>
      </dgm:spPr>
      <dgm:t>
        <a:bodyPr/>
        <a:lstStyle/>
        <a:p>
          <a:endParaRPr lang="ru-RU"/>
        </a:p>
      </dgm:t>
    </dgm:pt>
    <dgm:pt modelId="{72E9508F-5D5C-442B-9AEF-448428500760}" type="pres">
      <dgm:prSet presAssocID="{B26F1936-BAFB-4237-B177-53BEA37C4F5B}" presName="negativeSpace" presStyleCnt="0"/>
      <dgm:spPr/>
    </dgm:pt>
    <dgm:pt modelId="{E296FB4F-5E38-4C4A-A2E0-B7BEB5B5EC97}" type="pres">
      <dgm:prSet presAssocID="{B26F1936-BAFB-4237-B177-53BEA37C4F5B}" presName="childText" presStyleLbl="conFgAcc1" presStyleIdx="2" presStyleCnt="3" custScaleX="19500" custScaleY="961082" custLinFactNeighborX="83999" custLinFactNeighborY="9066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EF092A7-67F5-4A3E-8DB1-B6CDF0C69CD9}" type="presOf" srcId="{63AE3467-99E0-488D-91AB-1D0D3D35E64C}" destId="{9064F3C2-E2B0-4669-A830-B7B6A0754953}" srcOrd="0" destOrd="0" presId="urn:microsoft.com/office/officeart/2005/8/layout/list1"/>
    <dgm:cxn modelId="{48342C8B-8993-4CBF-9E64-F8EA0A0C1C0E}" type="presOf" srcId="{63AE3467-99E0-488D-91AB-1D0D3D35E64C}" destId="{13E917FB-FB6F-4ADD-9E5E-8CE94244E263}" srcOrd="1" destOrd="0" presId="urn:microsoft.com/office/officeart/2005/8/layout/list1"/>
    <dgm:cxn modelId="{3CDEE752-9155-4FB8-8447-8245D1ABCFA5}" type="presOf" srcId="{B26F1936-BAFB-4237-B177-53BEA37C4F5B}" destId="{47CDFAD0-77ED-4CC0-82C1-13846658069C}" srcOrd="0" destOrd="0" presId="urn:microsoft.com/office/officeart/2005/8/layout/list1"/>
    <dgm:cxn modelId="{19BCBDF0-EA84-4B5B-9186-0D28F8D85D2D}" type="presOf" srcId="{FB4DCE65-2218-4F5E-B4AD-D02E49CFA991}" destId="{6859E12B-6B2D-4F22-89A7-303902058B26}" srcOrd="0" destOrd="0" presId="urn:microsoft.com/office/officeart/2005/8/layout/list1"/>
    <dgm:cxn modelId="{6ED3C478-B7F6-4125-A151-8FF596CD6D32}" type="presOf" srcId="{FB4DCE65-2218-4F5E-B4AD-D02E49CFA991}" destId="{BE6162CF-9FF8-450B-BD8C-B251A23057C5}" srcOrd="1" destOrd="0" presId="urn:microsoft.com/office/officeart/2005/8/layout/list1"/>
    <dgm:cxn modelId="{E446BA0A-DC9A-4E1A-B644-C46F1B63FA9D}" srcId="{6B400CC5-54F4-4862-92FA-AE2B1088B6D7}" destId="{63AE3467-99E0-488D-91AB-1D0D3D35E64C}" srcOrd="1" destOrd="0" parTransId="{A7569419-6DF5-43BA-916C-033E9345AAC2}" sibTransId="{0FF5E87D-E0ED-4720-BB6B-AAD954432E24}"/>
    <dgm:cxn modelId="{82EB3C20-8E38-41DF-9355-FD14AE5D8490}" type="presOf" srcId="{6B400CC5-54F4-4862-92FA-AE2B1088B6D7}" destId="{68BE8FF0-DC09-4BDD-94D3-2AE7C38EEE2B}" srcOrd="0" destOrd="0" presId="urn:microsoft.com/office/officeart/2005/8/layout/list1"/>
    <dgm:cxn modelId="{998DA712-D23B-4901-8F89-DCF78F06FB32}" srcId="{6B400CC5-54F4-4862-92FA-AE2B1088B6D7}" destId="{FB4DCE65-2218-4F5E-B4AD-D02E49CFA991}" srcOrd="0" destOrd="0" parTransId="{A7F060A6-A972-4545-A74C-BF23122504A9}" sibTransId="{7D56807F-9582-4144-850D-5D0D1AD0B01E}"/>
    <dgm:cxn modelId="{B697EFFD-297E-456A-8111-396CB2835A24}" srcId="{6B400CC5-54F4-4862-92FA-AE2B1088B6D7}" destId="{B26F1936-BAFB-4237-B177-53BEA37C4F5B}" srcOrd="2" destOrd="0" parTransId="{42141C54-4817-448A-806E-2981E42D9686}" sibTransId="{02A789A8-F6B9-46F6-B382-F725F3771CE2}"/>
    <dgm:cxn modelId="{2E3F362E-A9C1-41FA-8DED-C200D31B3C0E}" type="presOf" srcId="{B26F1936-BAFB-4237-B177-53BEA37C4F5B}" destId="{C834FFE3-735F-460A-8931-052AD50724E9}" srcOrd="1" destOrd="0" presId="urn:microsoft.com/office/officeart/2005/8/layout/list1"/>
    <dgm:cxn modelId="{E0061D37-5066-40DB-B59B-73C6C49E130E}" type="presParOf" srcId="{68BE8FF0-DC09-4BDD-94D3-2AE7C38EEE2B}" destId="{C2949C27-660C-4F93-95D1-9A95226A9642}" srcOrd="0" destOrd="0" presId="urn:microsoft.com/office/officeart/2005/8/layout/list1"/>
    <dgm:cxn modelId="{524A26A3-7AB2-4253-8546-E16BF8E76AF1}" type="presParOf" srcId="{C2949C27-660C-4F93-95D1-9A95226A9642}" destId="{6859E12B-6B2D-4F22-89A7-303902058B26}" srcOrd="0" destOrd="0" presId="urn:microsoft.com/office/officeart/2005/8/layout/list1"/>
    <dgm:cxn modelId="{1C794665-F6D8-4375-9038-2570377206C1}" type="presParOf" srcId="{C2949C27-660C-4F93-95D1-9A95226A9642}" destId="{BE6162CF-9FF8-450B-BD8C-B251A23057C5}" srcOrd="1" destOrd="0" presId="urn:microsoft.com/office/officeart/2005/8/layout/list1"/>
    <dgm:cxn modelId="{B15F6DA3-E219-4516-A4F7-941763E9CDE3}" type="presParOf" srcId="{68BE8FF0-DC09-4BDD-94D3-2AE7C38EEE2B}" destId="{B3B472E3-F121-4231-A9E8-736DC72D9CBB}" srcOrd="1" destOrd="0" presId="urn:microsoft.com/office/officeart/2005/8/layout/list1"/>
    <dgm:cxn modelId="{F7FDD00A-AA11-4BD0-AF80-8C87273FA2EB}" type="presParOf" srcId="{68BE8FF0-DC09-4BDD-94D3-2AE7C38EEE2B}" destId="{DDCC00FA-E908-4868-BD18-6E8498E089D1}" srcOrd="2" destOrd="0" presId="urn:microsoft.com/office/officeart/2005/8/layout/list1"/>
    <dgm:cxn modelId="{49B4B334-51BA-4253-BCB1-3AE263288016}" type="presParOf" srcId="{68BE8FF0-DC09-4BDD-94D3-2AE7C38EEE2B}" destId="{16D7AFD2-CCE1-4B85-AEF5-C2E22E5344A1}" srcOrd="3" destOrd="0" presId="urn:microsoft.com/office/officeart/2005/8/layout/list1"/>
    <dgm:cxn modelId="{861B7BC6-0E4C-4E4C-BD38-36596EEC347A}" type="presParOf" srcId="{68BE8FF0-DC09-4BDD-94D3-2AE7C38EEE2B}" destId="{AA0930A4-4B16-4DC3-9111-7B9729063288}" srcOrd="4" destOrd="0" presId="urn:microsoft.com/office/officeart/2005/8/layout/list1"/>
    <dgm:cxn modelId="{B3CBE2B0-4819-4C75-973D-4688A84DC8DF}" type="presParOf" srcId="{AA0930A4-4B16-4DC3-9111-7B9729063288}" destId="{9064F3C2-E2B0-4669-A830-B7B6A0754953}" srcOrd="0" destOrd="0" presId="urn:microsoft.com/office/officeart/2005/8/layout/list1"/>
    <dgm:cxn modelId="{C892E3DC-7B2C-40AD-A189-C488ECAEA818}" type="presParOf" srcId="{AA0930A4-4B16-4DC3-9111-7B9729063288}" destId="{13E917FB-FB6F-4ADD-9E5E-8CE94244E263}" srcOrd="1" destOrd="0" presId="urn:microsoft.com/office/officeart/2005/8/layout/list1"/>
    <dgm:cxn modelId="{438B519A-6E37-4D34-9C1B-94C3043DCE28}" type="presParOf" srcId="{68BE8FF0-DC09-4BDD-94D3-2AE7C38EEE2B}" destId="{DD3B0AA2-6AC5-4739-9A5D-709E855F63BF}" srcOrd="5" destOrd="0" presId="urn:microsoft.com/office/officeart/2005/8/layout/list1"/>
    <dgm:cxn modelId="{18408168-4BDB-46A1-889F-29F9AB9A68E1}" type="presParOf" srcId="{68BE8FF0-DC09-4BDD-94D3-2AE7C38EEE2B}" destId="{97544A79-E4D5-4D24-BAA6-EBE84E237E9D}" srcOrd="6" destOrd="0" presId="urn:microsoft.com/office/officeart/2005/8/layout/list1"/>
    <dgm:cxn modelId="{1B6B3501-226D-4BC0-9887-C8EF67AE42D5}" type="presParOf" srcId="{68BE8FF0-DC09-4BDD-94D3-2AE7C38EEE2B}" destId="{372BB481-42D9-40BA-A6C8-36CD87127B89}" srcOrd="7" destOrd="0" presId="urn:microsoft.com/office/officeart/2005/8/layout/list1"/>
    <dgm:cxn modelId="{82C7899E-76B3-474E-9CDA-1EFF580B93A1}" type="presParOf" srcId="{68BE8FF0-DC09-4BDD-94D3-2AE7C38EEE2B}" destId="{5A09D5AA-02D2-4341-9CEA-C40485BE007F}" srcOrd="8" destOrd="0" presId="urn:microsoft.com/office/officeart/2005/8/layout/list1"/>
    <dgm:cxn modelId="{A830A084-111B-4EF7-AFA7-BAF6A62B109A}" type="presParOf" srcId="{5A09D5AA-02D2-4341-9CEA-C40485BE007F}" destId="{47CDFAD0-77ED-4CC0-82C1-13846658069C}" srcOrd="0" destOrd="0" presId="urn:microsoft.com/office/officeart/2005/8/layout/list1"/>
    <dgm:cxn modelId="{3E33C21A-8300-4039-A68D-AAF5CA5A7FF5}" type="presParOf" srcId="{5A09D5AA-02D2-4341-9CEA-C40485BE007F}" destId="{C834FFE3-735F-460A-8931-052AD50724E9}" srcOrd="1" destOrd="0" presId="urn:microsoft.com/office/officeart/2005/8/layout/list1"/>
    <dgm:cxn modelId="{C14D96B7-4E3B-414F-999D-2FF50AE2FCFA}" type="presParOf" srcId="{68BE8FF0-DC09-4BDD-94D3-2AE7C38EEE2B}" destId="{72E9508F-5D5C-442B-9AEF-448428500760}" srcOrd="9" destOrd="0" presId="urn:microsoft.com/office/officeart/2005/8/layout/list1"/>
    <dgm:cxn modelId="{CB03B204-51AD-451B-AC09-F45F53913A7E}" type="presParOf" srcId="{68BE8FF0-DC09-4BDD-94D3-2AE7C38EEE2B}" destId="{E296FB4F-5E38-4C4A-A2E0-B7BEB5B5EC97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CC00FA-E908-4868-BD18-6E8498E089D1}">
      <dsp:nvSpPr>
        <dsp:cNvPr id="0" name=""/>
        <dsp:cNvSpPr/>
      </dsp:nvSpPr>
      <dsp:spPr>
        <a:xfrm flipV="1">
          <a:off x="72009" y="314990"/>
          <a:ext cx="1851577" cy="162941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162CF-9FF8-450B-BD8C-B251A23057C5}">
      <dsp:nvSpPr>
        <dsp:cNvPr id="0" name=""/>
        <dsp:cNvSpPr/>
      </dsp:nvSpPr>
      <dsp:spPr>
        <a:xfrm>
          <a:off x="2232269" y="72008"/>
          <a:ext cx="5755094" cy="516936"/>
        </a:xfrm>
        <a:prstGeom prst="ribbon2">
          <a:avLst/>
        </a:prstGeom>
        <a:solidFill>
          <a:srgbClr val="800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1.Принятие ребенком себя</a:t>
          </a:r>
          <a:endParaRPr lang="ru-RU" sz="1400" kern="1200" dirty="0"/>
        </a:p>
      </dsp:txBody>
      <dsp:txXfrm>
        <a:off x="2232269" y="72008"/>
        <a:ext cx="5755094" cy="516936"/>
      </dsp:txXfrm>
    </dsp:sp>
    <dsp:sp modelId="{97544A79-E4D5-4D24-BAA6-EBE84E237E9D}">
      <dsp:nvSpPr>
        <dsp:cNvPr id="0" name=""/>
        <dsp:cNvSpPr/>
      </dsp:nvSpPr>
      <dsp:spPr>
        <a:xfrm>
          <a:off x="144018" y="2780744"/>
          <a:ext cx="1707477" cy="134884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917FB-FB6F-4ADD-9E5E-8CE94244E263}">
      <dsp:nvSpPr>
        <dsp:cNvPr id="0" name=""/>
        <dsp:cNvSpPr/>
      </dsp:nvSpPr>
      <dsp:spPr>
        <a:xfrm>
          <a:off x="2232269" y="720080"/>
          <a:ext cx="5755094" cy="591384"/>
        </a:xfrm>
        <a:prstGeom prst="ribbon2">
          <a:avLst/>
        </a:prstGeom>
        <a:solidFill>
          <a:srgbClr val="CC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2.Развитие навыков эмоционального общения</a:t>
          </a:r>
          <a:endParaRPr lang="ru-RU" sz="1400" kern="1200" dirty="0"/>
        </a:p>
      </dsp:txBody>
      <dsp:txXfrm>
        <a:off x="2232269" y="720080"/>
        <a:ext cx="5755094" cy="591384"/>
      </dsp:txXfrm>
    </dsp:sp>
    <dsp:sp modelId="{E296FB4F-5E38-4C4A-A2E0-B7BEB5B5EC97}">
      <dsp:nvSpPr>
        <dsp:cNvPr id="0" name=""/>
        <dsp:cNvSpPr/>
      </dsp:nvSpPr>
      <dsp:spPr>
        <a:xfrm>
          <a:off x="6624828" y="4420940"/>
          <a:ext cx="1604772" cy="121096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4FFE3-735F-460A-8931-052AD50724E9}">
      <dsp:nvSpPr>
        <dsp:cNvPr id="0" name=""/>
        <dsp:cNvSpPr/>
      </dsp:nvSpPr>
      <dsp:spPr>
        <a:xfrm>
          <a:off x="2232269" y="1512168"/>
          <a:ext cx="5755094" cy="455058"/>
        </a:xfrm>
        <a:prstGeom prst="ribbon2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3.Обучение неречевым и речевым средствам общения</a:t>
          </a:r>
          <a:endParaRPr lang="ru-RU" sz="1400" kern="1200" dirty="0"/>
        </a:p>
      </dsp:txBody>
      <dsp:txXfrm>
        <a:off x="2232269" y="1512168"/>
        <a:ext cx="5755094" cy="455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33464-5D0C-4456-AD01-FB4A3AA8D6B5}" type="datetimeFigureOut">
              <a:rPr lang="ru-RU" smtClean="0"/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CFEE-2CD1-4F73-A471-AC79992B6BC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CFEE-2CD1-4F73-A471-AC79992B6BCB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528" y="332656"/>
            <a:ext cx="8834471" cy="1008112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Муниципальное автономное  дошкольное образовательное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 smtClean="0">
                <a:solidFill>
                  <a:schemeClr val="tx1"/>
                </a:solidFill>
              </a:rPr>
              <a:t>  учреждение детский сад «Детство» комбинированного вида - СП №193 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085184"/>
            <a:ext cx="7506795" cy="1633531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Елена Владимировна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Повх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руководитель - СП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 №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193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528" y="1372549"/>
            <a:ext cx="6815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66"/>
                </a:solidFill>
              </a:rPr>
              <a:t>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4482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Театрализованные игры как средство музыкального развития </a:t>
            </a:r>
          </a:p>
          <a:p>
            <a:pPr algn="ctr"/>
            <a:r>
              <a:rPr lang="ru-RU" sz="3600" b="1" dirty="0" smtClean="0"/>
              <a:t> у детей дошкольного </a:t>
            </a:r>
          </a:p>
          <a:p>
            <a:pPr algn="ctr"/>
            <a:r>
              <a:rPr lang="ru-RU" sz="3600" b="1" dirty="0" smtClean="0"/>
              <a:t>возраста с синдромом Дауна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1465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79117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63668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Основные принципы :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55576" y="836712"/>
            <a:ext cx="7920880" cy="792088"/>
          </a:xfrm>
          <a:prstGeom prst="round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84000">
                <a:srgbClr val="4D0808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Принцип интеграции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94385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27584" y="177281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/>
              <a:t>Принцип сотворчества взрослых и детей</a:t>
            </a:r>
            <a:endParaRPr lang="ru-RU" sz="3600" b="1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733721" y="403455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b="1" i="1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7943850" cy="104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29200"/>
            <a:ext cx="7943850" cy="113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63688" y="4149080"/>
            <a:ext cx="5336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/>
              <a:t>Индивидуальный подход </a:t>
            </a:r>
            <a:endParaRPr lang="ru-RU" sz="3600" b="1" i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508518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 Доступность</a:t>
            </a:r>
            <a:r>
              <a:rPr lang="ru-RU" sz="3600" b="1" i="1" dirty="0" smtClean="0"/>
              <a:t>, повторяемость </a:t>
            </a:r>
          </a:p>
          <a:p>
            <a:r>
              <a:rPr lang="ru-RU" sz="3600" b="1" i="1" dirty="0" smtClean="0"/>
              <a:t>и концентричность материала  </a:t>
            </a:r>
            <a:endParaRPr lang="ru-RU" sz="36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3284984"/>
            <a:ext cx="59766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Принцип </a:t>
            </a:r>
            <a:r>
              <a:rPr lang="ru-RU" sz="3600" b="1" i="1" dirty="0" smtClean="0">
                <a:solidFill>
                  <a:schemeClr val="tx1"/>
                </a:solidFill>
              </a:rPr>
              <a:t>от простого к сложному</a:t>
            </a:r>
            <a:endParaRPr lang="ru-RU" sz="3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2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Основные принципы (продолжение)</a:t>
            </a:r>
            <a:endParaRPr lang="ru-RU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437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7943776" cy="73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7943776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79437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47664" y="1772816"/>
            <a:ext cx="5832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Использование системы поощрений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2924944"/>
            <a:ext cx="576064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err="1" smtClean="0">
                <a:solidFill>
                  <a:schemeClr val="tx1"/>
                </a:solidFill>
              </a:rPr>
              <a:t>Мультисенсорный</a:t>
            </a:r>
            <a:r>
              <a:rPr lang="ru-RU" sz="3600" b="1" i="1" dirty="0" smtClean="0">
                <a:solidFill>
                  <a:schemeClr val="tx1"/>
                </a:solidFill>
              </a:rPr>
              <a:t> подход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3933056"/>
            <a:ext cx="68407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Создание благоприятного эмоционального фона</a:t>
            </a:r>
            <a:endParaRPr lang="ru-RU" sz="3600" b="1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5301208"/>
            <a:ext cx="619268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</a:rPr>
              <a:t>Единство требований ДОУ и семьи</a:t>
            </a:r>
            <a:endParaRPr lang="ru-RU" sz="36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2872"/>
            <a:ext cx="5652120" cy="421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656081" cy="48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33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IMG_4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IMG_4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:\IMG_4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2531"/>
            <a:ext cx="2570904" cy="3427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IMG_4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68" y="0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207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obro.mail.ru/media/uploads/_resized_3679918-d34cafd3b9214e2bbad739d8db8056b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1925"/>
            <a:ext cx="800100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536">
            <a:off x="3719603" y="2396779"/>
            <a:ext cx="4681537" cy="436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740"/>
            <a:ext cx="4677544" cy="350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34" y="591554"/>
            <a:ext cx="3947619" cy="294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131" y="3688508"/>
            <a:ext cx="3646538" cy="272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02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5784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38" y="1268760"/>
            <a:ext cx="3280277" cy="430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I:\IMG_4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75" y="3681028"/>
            <a:ext cx="4235963" cy="3176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633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73825"/>
            <a:ext cx="2298391" cy="217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:\IMG_4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IMG_4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1124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IMG_4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44189"/>
            <a:ext cx="3165816" cy="4221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53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481736" cy="597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847928"/>
          </a:xfrm>
        </p:spPr>
        <p:txBody>
          <a:bodyPr/>
          <a:lstStyle/>
          <a:p>
            <a:pPr marL="0" indent="0">
              <a:buNone/>
            </a:pPr>
            <a:endParaRPr lang="ru-RU" sz="2800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Monotype Corsiva" pitchFamily="66" charset="0"/>
              </a:rPr>
              <a:t>Недаром </a:t>
            </a:r>
            <a:r>
              <a:rPr lang="ru-RU" sz="2800" dirty="0">
                <a:latin typeface="Monotype Corsiva" pitchFamily="66" charset="0"/>
              </a:rPr>
              <a:t>дети любят сказку,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Ведь сказка тем и хороша,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Что в ней счастливую развязку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Уже предчувствует душа.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И на любые испытанья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Согласны храбрые сердца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В нетерпеливом ожиданье</a:t>
            </a:r>
          </a:p>
          <a:p>
            <a:pPr marL="0" indent="0">
              <a:buNone/>
            </a:pPr>
            <a:r>
              <a:rPr lang="ru-RU" sz="2800" dirty="0">
                <a:latin typeface="Monotype Corsiva" pitchFamily="66" charset="0"/>
              </a:rPr>
              <a:t>Благополучного </a:t>
            </a:r>
            <a:r>
              <a:rPr lang="ru-RU" sz="2800" dirty="0" smtClean="0">
                <a:latin typeface="Monotype Corsiva" pitchFamily="66" charset="0"/>
              </a:rPr>
              <a:t>конца</a:t>
            </a:r>
            <a:r>
              <a:rPr lang="ru-RU" sz="4000" dirty="0" smtClean="0">
                <a:latin typeface="Monotype Corsiva" pitchFamily="66" charset="0"/>
              </a:rPr>
              <a:t>.</a:t>
            </a:r>
            <a:endParaRPr lang="ru-RU" sz="4000" dirty="0">
              <a:latin typeface="Monotype Corsiva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098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/>
              <a:t>«Такие люди необходимы человечеству, чтобы оно училось любить. У них очень  любящее сердце!»  </a:t>
            </a:r>
          </a:p>
          <a:p>
            <a:pPr algn="ctr">
              <a:buNone/>
            </a:pPr>
            <a:endParaRPr lang="ru-RU" sz="4000" b="1" i="1" dirty="0" smtClean="0"/>
          </a:p>
          <a:p>
            <a:pPr algn="r">
              <a:buNone/>
            </a:pPr>
            <a:r>
              <a:rPr lang="ru-RU" sz="4000" b="1" i="1" dirty="0" smtClean="0"/>
              <a:t>Жан </a:t>
            </a:r>
            <a:r>
              <a:rPr lang="ru-RU" sz="4000" b="1" i="1" dirty="0" err="1" smtClean="0"/>
              <a:t>Ванье</a:t>
            </a:r>
            <a:endParaRPr lang="ru-RU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Синдром получил название в честь английского врача Джона Дауна, впервые описавшего его в 1866 году. </a:t>
            </a:r>
          </a:p>
          <a:p>
            <a:r>
              <a:rPr lang="ru-RU" sz="2800" b="1" dirty="0" smtClean="0"/>
              <a:t>Связь между происхождением врожденного синдрома и изменением количества хромосом была выявлена только в 1959 году французским генетиком </a:t>
            </a:r>
            <a:r>
              <a:rPr lang="ru-RU" sz="2800" b="1" dirty="0" err="1" smtClean="0"/>
              <a:t>Жеромом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Леженом</a:t>
            </a:r>
            <a:r>
              <a:rPr lang="ru-RU" sz="2800" b="1" dirty="0" smtClean="0"/>
              <a:t>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6" name="Picture 2" descr="ÐÐ°ÑÑÐ¸Ð½ÐºÐ¸ Ð¿Ð¾ Ð·Ð°Ð¿ÑÐ¾ÑÑ girl with down syndrome in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682446"/>
            <a:ext cx="3456384" cy="3175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764704"/>
            <a:ext cx="9143999" cy="5112568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4800" dirty="0" smtClean="0">
                <a:solidFill>
                  <a:srgbClr val="861DA3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rgbClr val="861DA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1206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26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¾Ð±ÑÑÐµÐ½Ð¸Ðµ Ð´ÐµÑÐµÐ¹ Ñ ÑÐ¸Ð½Ð´ÑÐ¾Ð¼Ð¾Ð¼ Ð´Ð°ÑÐ½Ð° Ð¿Ð¾ Ð¼ÐµÑÐ¾Ð´Ð¸ÐºÐµ Â«Ð¼Ð°Ð»ÐµÐ½ÑÐºÐ¸Ðµ ÑÑÑÐ¿ÐµÐ½ÑÐºÐ¸Â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427564"/>
            <a:ext cx="4034728" cy="298432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«Солнечные дети» активно участвуют в жизни общества. Для них открылись реальные возможности играть и учиться вместе с другими детьми.</a:t>
            </a:r>
          </a:p>
          <a:p>
            <a:pPr algn="r">
              <a:buNone/>
            </a:pPr>
            <a:r>
              <a:rPr lang="ru-RU" b="1" dirty="0" smtClean="0"/>
              <a:t> За этими возможностями появляются следующие, например </a:t>
            </a:r>
          </a:p>
          <a:p>
            <a:pPr algn="r">
              <a:buNone/>
            </a:pPr>
            <a:r>
              <a:rPr lang="ru-RU" b="1" dirty="0" smtClean="0"/>
              <a:t>перспектива жить насыщенной</a:t>
            </a:r>
          </a:p>
          <a:p>
            <a:pPr algn="r">
              <a:buNone/>
            </a:pPr>
            <a:r>
              <a:rPr lang="ru-RU" b="1" dirty="0" smtClean="0"/>
              <a:t> жизнью, в том числе </a:t>
            </a:r>
          </a:p>
          <a:p>
            <a:pPr algn="r">
              <a:buNone/>
            </a:pPr>
            <a:r>
              <a:rPr lang="ru-RU" b="1" dirty="0" smtClean="0"/>
              <a:t>общаться, учиться </a:t>
            </a:r>
          </a:p>
          <a:p>
            <a:pPr algn="r">
              <a:buNone/>
            </a:pPr>
            <a:r>
              <a:rPr lang="ru-RU" b="1" dirty="0" smtClean="0"/>
              <a:t>и работать.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/>
              <a:t>Зная закономерности развития </a:t>
            </a:r>
          </a:p>
          <a:p>
            <a:pPr algn="ctr">
              <a:buNone/>
            </a:pPr>
            <a:r>
              <a:rPr lang="ru-RU" i="1" dirty="0" smtClean="0"/>
              <a:t>познавательной деятельности в раннем возрасте</a:t>
            </a:r>
            <a:r>
              <a:rPr lang="ru-RU" b="1" i="1" dirty="0" smtClean="0"/>
              <a:t>, </a:t>
            </a:r>
            <a:r>
              <a:rPr lang="ru-RU" i="1" dirty="0" smtClean="0"/>
              <a:t>а так же причины ее нарушения </a:t>
            </a:r>
            <a:r>
              <a:rPr lang="ru-RU" i="1" dirty="0" smtClean="0"/>
              <a:t>, </a:t>
            </a:r>
            <a:r>
              <a:rPr lang="ru-RU" i="1" dirty="0" smtClean="0"/>
              <a:t>можно выстроить систему работы, позволяющую оптимально использовать </a:t>
            </a:r>
            <a:r>
              <a:rPr lang="ru-RU" i="1" dirty="0" smtClean="0"/>
              <a:t>потенциал </a:t>
            </a:r>
            <a:r>
              <a:rPr lang="ru-RU" i="1" dirty="0" smtClean="0"/>
              <a:t>каждого ребенка.</a:t>
            </a:r>
          </a:p>
          <a:p>
            <a:endParaRPr lang="ru-RU" dirty="0"/>
          </a:p>
        </p:txBody>
      </p:sp>
      <p:pic>
        <p:nvPicPr>
          <p:cNvPr id="4" name="Рисунок 3" descr="https://dobro.mail.ru/media/uploads/_resized_3679918-94c8f08598034497a66aadb98d6087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284984"/>
            <a:ext cx="3064396" cy="322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ÐÐ°ÑÑÐ¸Ð½ÐºÐ¸ Ð¿Ð¾ Ð·Ð°Ð¿ÑÐ¾ÑÑ ÑÐ¾ÑÐ¾ Ð´ÐµÑÐµÐ¹ Ñ ÑÐ¸Ð½Ð´ÑÐ¾Ð¼Ð¾Ð¼ Ð´Ð°ÑÐ½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29000"/>
            <a:ext cx="4311352" cy="2938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¾Ð±ÑÑÐµÐ½Ð¸Ðµ Ð´ÐµÑÐµÐ¹ Ñ ÑÐ¸Ð½Ð´ÑÐ¾Ð¼Ð¾Ð¼ Ð´Ð°ÑÐ½Ð° Ð¿Ð¾ Ð¼ÐµÑÐ¾Ð´Ð¸ÐºÐµ Â«Ð¼Ð°Ð»ÐµÐ½ÑÐºÐ¸Ðµ ÑÑÑÐ¿ÐµÐ½ÑÐºÐ¸Â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3042" y="3286124"/>
            <a:ext cx="2239017" cy="33443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Индивидуально – психологические особенности: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7092280" cy="4525963"/>
          </a:xfrm>
        </p:spPr>
        <p:txBody>
          <a:bodyPr>
            <a:normAutofit fontScale="92500" lnSpcReduction="10000"/>
          </a:bodyPr>
          <a:lstStyle/>
          <a:p>
            <a:pPr marL="514350" indent="-514350"/>
            <a:r>
              <a:rPr lang="ru-RU" sz="3500" dirty="0" smtClean="0"/>
              <a:t>Медленное формирование понятий и становление навыков: снижение темпа восприятия и замедленное формирование ответа; </a:t>
            </a:r>
            <a:endParaRPr lang="ru-RU" sz="3500" dirty="0" smtClean="0"/>
          </a:p>
          <a:p>
            <a:pPr marL="514350" indent="-514350"/>
            <a:r>
              <a:rPr lang="ru-RU" sz="3500" dirty="0" smtClean="0"/>
              <a:t>необходимость </a:t>
            </a:r>
            <a:r>
              <a:rPr lang="ru-RU" sz="3500" dirty="0" smtClean="0"/>
              <a:t>большого количества повторений; </a:t>
            </a:r>
            <a:endParaRPr lang="ru-RU" sz="3500" dirty="0" smtClean="0"/>
          </a:p>
          <a:p>
            <a:pPr marL="514350" indent="-514350"/>
            <a:r>
              <a:rPr lang="ru-RU" sz="3500" dirty="0" smtClean="0"/>
              <a:t>низкий </a:t>
            </a:r>
            <a:r>
              <a:rPr lang="ru-RU" sz="3500" dirty="0" smtClean="0"/>
              <a:t>уровень обобщения материала;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Индивидуально – психологические особенности: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ru-RU" dirty="0" smtClean="0"/>
              <a:t>Неравномерность развития ребенка в различных сферах (двигательной, речевой, социально-эмоциональной</a:t>
            </a:r>
            <a:r>
              <a:rPr lang="ru-RU" dirty="0" smtClean="0"/>
              <a:t>)</a:t>
            </a:r>
            <a:endParaRPr lang="ru-RU" dirty="0" smtClean="0"/>
          </a:p>
          <a:p>
            <a:pPr marL="514350" indent="-514350"/>
            <a:r>
              <a:rPr lang="ru-RU" dirty="0" smtClean="0"/>
              <a:t>необходимость </a:t>
            </a:r>
            <a:r>
              <a:rPr lang="ru-RU" dirty="0" smtClean="0"/>
              <a:t>использования нескольких анализаторов одновременно для создания целостного образа (зрение, слух, тактильная чувствительность).</a:t>
            </a:r>
          </a:p>
          <a:p>
            <a:pPr marL="514350" indent="-514350"/>
            <a:r>
              <a:rPr lang="ru-RU" dirty="0" smtClean="0"/>
              <a:t>Нарушение сенсорного </a:t>
            </a:r>
            <a:r>
              <a:rPr lang="ru-RU" dirty="0" smtClean="0"/>
              <a:t>восприятия, </a:t>
            </a:r>
            <a:r>
              <a:rPr lang="ru-RU" dirty="0" smtClean="0"/>
              <a:t>что может быть связано со сниженной чувствительностью и </a:t>
            </a:r>
            <a:r>
              <a:rPr lang="ru-RU" dirty="0" smtClean="0"/>
              <a:t>нарушениями </a:t>
            </a:r>
            <a:r>
              <a:rPr lang="ru-RU" dirty="0" smtClean="0"/>
              <a:t>зрения и слуха.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ÑÐ¾ÑÐ¾ Ð´ÐµÑÐµÐ¹ Ñ ÑÐ¸Ð½Ð´ÑÐ¾Ð¼Ð¾Ð¼ Ð´Ð°ÑÐ½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057650" cy="5372100"/>
          </a:xfrm>
          <a:prstGeom prst="rect">
            <a:avLst/>
          </a:prstGeom>
          <a:noFill/>
        </p:spPr>
      </p:pic>
      <p:pic>
        <p:nvPicPr>
          <p:cNvPr id="1434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644459" cy="3921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IMG_4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86190"/>
            <a:ext cx="2420166" cy="2927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16" y="214290"/>
            <a:ext cx="8429684" cy="4929222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3600" dirty="0" smtClean="0"/>
              <a:t>Театрализованная игра не только, как эффективное средство социальной адаптации и реализации индивидуальных возможностей детей с нарушением интеллекта, но и как средство развития </a:t>
            </a:r>
            <a:r>
              <a:rPr lang="ru-RU" sz="3600" dirty="0" smtClean="0"/>
              <a:t>    познавательной</a:t>
            </a:r>
            <a:r>
              <a:rPr lang="ru-RU" sz="3600" dirty="0" smtClean="0"/>
              <a:t>, эмоциональной, </a:t>
            </a:r>
            <a:endParaRPr lang="ru-RU" sz="3600" dirty="0" smtClean="0"/>
          </a:p>
          <a:p>
            <a:pPr marL="109728" indent="0" algn="ctr">
              <a:buNone/>
            </a:pPr>
            <a:r>
              <a:rPr lang="ru-RU" sz="3600" dirty="0" smtClean="0"/>
              <a:t>двигательной </a:t>
            </a:r>
            <a:r>
              <a:rPr lang="ru-RU" sz="3600" dirty="0" smtClean="0"/>
              <a:t>сферы.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821237"/>
            <a:ext cx="28590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46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задачи: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4394187"/>
              </p:ext>
            </p:extLst>
          </p:nvPr>
        </p:nvGraphicFramePr>
        <p:xfrm>
          <a:off x="251520" y="908720"/>
          <a:ext cx="8229600" cy="563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Лента лицом вверх 4"/>
          <p:cNvSpPr/>
          <p:nvPr/>
        </p:nvSpPr>
        <p:spPr>
          <a:xfrm>
            <a:off x="2339752" y="3068960"/>
            <a:ext cx="5904656" cy="720080"/>
          </a:xfrm>
          <a:prstGeom prst="ribbon2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4.Формирование основ нравственного поведения</a:t>
            </a:r>
            <a:endParaRPr lang="ru-RU" sz="1600" dirty="0"/>
          </a:p>
        </p:txBody>
      </p:sp>
      <p:sp>
        <p:nvSpPr>
          <p:cNvPr id="6" name="Лента лицом вверх 5"/>
          <p:cNvSpPr/>
          <p:nvPr/>
        </p:nvSpPr>
        <p:spPr>
          <a:xfrm>
            <a:off x="2555776" y="4077072"/>
            <a:ext cx="5832648" cy="648072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5. </a:t>
            </a:r>
            <a:r>
              <a:rPr lang="ru-RU" sz="1600" dirty="0" smtClean="0">
                <a:solidFill>
                  <a:schemeClr val="tx1"/>
                </a:solidFill>
              </a:rPr>
              <a:t>Развитие пространственно-временной ориентации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Лента лицом вверх 10"/>
          <p:cNvSpPr/>
          <p:nvPr/>
        </p:nvSpPr>
        <p:spPr>
          <a:xfrm>
            <a:off x="395536" y="5373216"/>
            <a:ext cx="5904656" cy="64807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6. Развитие общей и мелкой моторики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9450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</TotalTime>
  <Words>361</Words>
  <Application>Microsoft Office PowerPoint</Application>
  <PresentationFormat>Экран (4:3)</PresentationFormat>
  <Paragraphs>61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Муниципальное автономное  дошкольное образовательное   учреждение детский сад «Детство» комбинированного вида - СП №193 </vt:lpstr>
      <vt:lpstr> </vt:lpstr>
      <vt:lpstr>Слайд 3</vt:lpstr>
      <vt:lpstr>Слайд 4</vt:lpstr>
      <vt:lpstr>Индивидуально – психологические особенности:</vt:lpstr>
      <vt:lpstr>Индивидуально – психологические особенности:</vt:lpstr>
      <vt:lpstr>Слайд 7</vt:lpstr>
      <vt:lpstr>Слайд 8</vt:lpstr>
      <vt:lpstr>задачи:</vt:lpstr>
      <vt:lpstr>Основные принципы : </vt:lpstr>
      <vt:lpstr>Основные принципы (продолжение)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222</dc:creator>
  <cp:lastModifiedBy>Lenovo</cp:lastModifiedBy>
  <cp:revision>24</cp:revision>
  <dcterms:created xsi:type="dcterms:W3CDTF">2018-05-09T09:02:17Z</dcterms:created>
  <dcterms:modified xsi:type="dcterms:W3CDTF">2019-01-29T07:37:28Z</dcterms:modified>
</cp:coreProperties>
</file>